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comment2.xml" ContentType="application/vnd.openxmlformats-officedocument.presentationml.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handoutMasterIdLst>
    <p:handoutMasterId r:id="rId115"/>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473" r:id="rId29"/>
    <p:sldId id="516" r:id="rId30"/>
    <p:sldId id="524" r:id="rId31"/>
    <p:sldId id="526" r:id="rId32"/>
    <p:sldId id="525" r:id="rId33"/>
    <p:sldId id="517" r:id="rId34"/>
    <p:sldId id="532" r:id="rId35"/>
    <p:sldId id="510" r:id="rId36"/>
    <p:sldId id="511" r:id="rId37"/>
    <p:sldId id="512" r:id="rId38"/>
    <p:sldId id="513" r:id="rId39"/>
    <p:sldId id="514" r:id="rId40"/>
    <p:sldId id="515" r:id="rId41"/>
    <p:sldId id="509" r:id="rId42"/>
    <p:sldId id="508" r:id="rId43"/>
    <p:sldId id="410" r:id="rId44"/>
    <p:sldId id="518" r:id="rId45"/>
    <p:sldId id="520" r:id="rId46"/>
    <p:sldId id="521" r:id="rId47"/>
    <p:sldId id="522" r:id="rId48"/>
    <p:sldId id="474" r:id="rId49"/>
    <p:sldId id="423" r:id="rId50"/>
    <p:sldId id="426" r:id="rId51"/>
    <p:sldId id="425" r:id="rId52"/>
    <p:sldId id="432" r:id="rId53"/>
    <p:sldId id="437" r:id="rId54"/>
    <p:sldId id="433" r:id="rId55"/>
    <p:sldId id="434" r:id="rId56"/>
    <p:sldId id="435" r:id="rId57"/>
    <p:sldId id="436" r:id="rId58"/>
    <p:sldId id="429" r:id="rId59"/>
    <p:sldId id="440" r:id="rId60"/>
    <p:sldId id="441" r:id="rId61"/>
    <p:sldId id="444" r:id="rId62"/>
    <p:sldId id="430" r:id="rId63"/>
    <p:sldId id="463" r:id="rId64"/>
    <p:sldId id="416" r:id="rId65"/>
    <p:sldId id="469" r:id="rId66"/>
    <p:sldId id="480" r:id="rId67"/>
    <p:sldId id="475" r:id="rId68"/>
    <p:sldId id="453" r:id="rId69"/>
    <p:sldId id="455" r:id="rId70"/>
    <p:sldId id="456" r:id="rId71"/>
    <p:sldId id="478" r:id="rId72"/>
    <p:sldId id="479" r:id="rId73"/>
    <p:sldId id="460" r:id="rId74"/>
    <p:sldId id="462" r:id="rId75"/>
    <p:sldId id="461" r:id="rId76"/>
    <p:sldId id="481" r:id="rId77"/>
    <p:sldId id="483" r:id="rId78"/>
    <p:sldId id="482" r:id="rId79"/>
    <p:sldId id="484" r:id="rId80"/>
    <p:sldId id="485" r:id="rId81"/>
    <p:sldId id="486" r:id="rId82"/>
    <p:sldId id="487" r:id="rId83"/>
    <p:sldId id="488" r:id="rId84"/>
    <p:sldId id="489" r:id="rId85"/>
    <p:sldId id="490" r:id="rId86"/>
    <p:sldId id="491" r:id="rId87"/>
    <p:sldId id="492" r:id="rId88"/>
    <p:sldId id="493" r:id="rId89"/>
    <p:sldId id="494" r:id="rId90"/>
    <p:sldId id="499" r:id="rId91"/>
    <p:sldId id="500" r:id="rId92"/>
    <p:sldId id="498" r:id="rId93"/>
    <p:sldId id="495" r:id="rId94"/>
    <p:sldId id="496" r:id="rId95"/>
    <p:sldId id="497" r:id="rId96"/>
    <p:sldId id="501" r:id="rId97"/>
    <p:sldId id="527" r:id="rId98"/>
    <p:sldId id="528" r:id="rId99"/>
    <p:sldId id="529" r:id="rId100"/>
    <p:sldId id="530" r:id="rId101"/>
    <p:sldId id="531" r:id="rId102"/>
    <p:sldId id="503" r:id="rId103"/>
    <p:sldId id="507" r:id="rId104"/>
    <p:sldId id="504" r:id="rId105"/>
    <p:sldId id="505" r:id="rId106"/>
    <p:sldId id="476" r:id="rId107"/>
    <p:sldId id="401" r:id="rId108"/>
    <p:sldId id="477" r:id="rId109"/>
    <p:sldId id="365" r:id="rId110"/>
    <p:sldId id="427" r:id="rId111"/>
    <p:sldId id="389" r:id="rId112"/>
    <p:sldId id="324" r:id="rId113"/>
  </p:sldIdLst>
  <p:sldSz cx="12192000" cy="6858000"/>
  <p:notesSz cx="6858000" cy="9144000"/>
  <p:custDataLst>
    <p:tags r:id="rId1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8"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6F7F9"/>
    <a:srgbClr val="9966FF"/>
    <a:srgbClr val="66CCFF"/>
    <a:srgbClr val="00FFFF"/>
    <a:srgbClr val="FF99FF"/>
    <a:srgbClr val="FFFF99"/>
    <a:srgbClr val="4F8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97" autoAdjust="0"/>
    <p:restoredTop sz="95256" autoAdjust="0"/>
  </p:normalViewPr>
  <p:slideViewPr>
    <p:cSldViewPr snapToGrid="0">
      <p:cViewPr varScale="1">
        <p:scale>
          <a:sx n="73" d="100"/>
          <a:sy n="73" d="100"/>
        </p:scale>
        <p:origin x="86" y="283"/>
      </p:cViewPr>
      <p:guideLst>
        <p:guide orient="horz" pos="2546"/>
        <p:guide pos="7174"/>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60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40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2025/3/17</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2025/3/17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3B354-5987-0B68-AFC6-96FCBD86C5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212E63-121F-F2ED-FBEF-D44F364C8F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2FD71B-A40D-A44B-BF6E-B7AF7EE2FC06}"/>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BDBCF60-58E8-0678-5A20-CABF42D606E2}"/>
              </a:ext>
            </a:extLst>
          </p:cNvPr>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23849723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10632-D1F9-E00B-5E0E-5C3904DE5A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59CED5-4573-65FA-A199-751BC498A5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60123A-915B-6BEA-6C0A-A8B52860E86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256F21F-F4DF-6B96-E8DB-1D4F560F9C60}"/>
              </a:ext>
            </a:extLst>
          </p:cNvPr>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27244993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102</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104</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105</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106</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107</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108</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109</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110</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111</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112</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1100584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ECA0D-E557-4372-65AC-0D85A47467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AA00D6-FF26-206B-F792-5B6CE10681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718338-3B67-5256-CA6E-F838A249C57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8AA692E0-390D-43EC-8BEC-9C838CE36503}"/>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4147313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CN" dirty="0"/>
              <a:t>NTT_INTT testbench</a:t>
            </a:r>
            <a:r>
              <a:rPr lang="zh-TW" altLang="en-US" dirty="0"/>
              <a:t>使用指南</a:t>
            </a:r>
            <a:r>
              <a:rPr lang="en-US" altLang="zh-TW" dirty="0"/>
              <a:t>:</a:t>
            </a:r>
            <a:br>
              <a:rPr lang="en-US" altLang="zh-TW" dirty="0"/>
            </a:br>
            <a:br>
              <a:rPr lang="en-US" altLang="zh-TW" dirty="0"/>
            </a:br>
            <a:r>
              <a:rPr lang="zh-TW" altLang="en-US" dirty="0"/>
              <a:t>調整</a:t>
            </a:r>
            <a:r>
              <a:rPr lang="en-US" altLang="zh-TW" dirty="0"/>
              <a:t>mode </a:t>
            </a:r>
            <a:r>
              <a:rPr lang="en-US" altLang="zh-TW" dirty="0">
                <a:sym typeface="Wingdings" panose="05000000000000000000" pitchFamily="2" charset="2"/>
              </a:rPr>
              <a:t> 0 : NTT mode / 1 : INTT mode</a:t>
            </a:r>
          </a:p>
          <a:p>
            <a:endParaRPr lang="en-US" altLang="zh-CN" dirty="0">
              <a:sym typeface="Wingdings" panose="05000000000000000000" pitchFamily="2" charset="2"/>
            </a:endParaRPr>
          </a:p>
          <a:p>
            <a:r>
              <a:rPr lang="zh-TW" altLang="en-US" dirty="0"/>
              <a:t>調整讀取測試資料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NTT : s1_0 / INTT : s1_Hat_0</a:t>
            </a:r>
          </a:p>
          <a:p>
            <a:endParaRPr lang="en-US" altLang="zh-TW" dirty="0">
              <a:sym typeface="Wingdings" panose="05000000000000000000" pitchFamily="2" charset="2"/>
            </a:endParaRPr>
          </a:p>
          <a:p>
            <a:r>
              <a:rPr lang="zh-TW" altLang="en-US" dirty="0">
                <a:sym typeface="Wingdings" panose="05000000000000000000" pitchFamily="2" charset="2"/>
              </a:rPr>
              <a:t>調整測試資料輸入模式 </a:t>
            </a:r>
            <a:r>
              <a:rPr lang="en-US" altLang="zh-TW" dirty="0">
                <a:sym typeface="Wingdings" panose="05000000000000000000" pitchFamily="2" charset="2"/>
              </a:rPr>
              <a:t> 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+ 128 / I</a:t>
            </a:r>
            <a:r>
              <a:rPr lang="en-US" altLang="zh-TW" dirty="0">
                <a:sym typeface="Wingdings" panose="05000000000000000000" pitchFamily="2" charset="2"/>
              </a:rPr>
              <a:t>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2+ 1</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2301956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6</a:t>
            </a:r>
            <a:r>
              <a:rPr lang="zh-TW" altLang="en-US" dirty="0"/>
              <a:t>級最後的上下兩個輸出與</a:t>
            </a:r>
            <a:r>
              <a:rPr lang="en-US" altLang="zh-TW" dirty="0"/>
              <a:t>golden data</a:t>
            </a:r>
            <a:r>
              <a:rPr lang="zh-TW" altLang="en-US" dirty="0"/>
              <a:t>相同</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307581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2512876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5</a:t>
            </a:r>
            <a:r>
              <a:rPr lang="zh-TW" altLang="en-US" dirty="0"/>
              <a:t>級中間的上下兩個輸出與</a:t>
            </a:r>
            <a:r>
              <a:rPr lang="en-US" altLang="zh-TW" dirty="0"/>
              <a:t>golden data</a:t>
            </a:r>
            <a:r>
              <a:rPr lang="zh-TW" altLang="en-US" dirty="0"/>
              <a:t>相同</a:t>
            </a:r>
            <a:br>
              <a:rPr lang="en-US" altLang="zh-TW" dirty="0"/>
            </a:b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84200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48</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73C2-C2FD-CE62-FB77-3009B69013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A68C73-AF26-A7B9-D99E-37DCED08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F6D0C0-B7EA-3A49-4581-2ED2E57E7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01D14CC1-CF36-6E37-E39B-89B0B4383AF0}"/>
              </a:ext>
            </a:extLst>
          </p:cNvPr>
          <p:cNvSpPr>
            <a:spLocks noGrp="1"/>
          </p:cNvSpPr>
          <p:nvPr>
            <p:ph type="sldNum" sz="quarter" idx="10"/>
          </p:nvPr>
        </p:nvSpPr>
        <p:spPr/>
        <p:txBody>
          <a:bodyPr/>
          <a:lstStyle/>
          <a:p>
            <a:fld id="{F4F633F3-5D0E-4770-8750-05DED033C41B}" type="slidenum">
              <a:rPr lang="zh-CN" altLang="en-US" smtClean="0"/>
              <a:t>67</a:t>
            </a:fld>
            <a:endParaRPr lang="zh-CN" altLang="en-US"/>
          </a:p>
        </p:txBody>
      </p:sp>
    </p:spTree>
    <p:extLst>
      <p:ext uri="{BB962C8B-B14F-4D97-AF65-F5344CB8AC3E}">
        <p14:creationId xmlns:p14="http://schemas.microsoft.com/office/powerpoint/2010/main" val="14636343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暫存器映射通信（例如，往來於狀態暫存器的通信）。</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br>
              <a:rPr lang="en-US" altLang="zh-TW" b="0" i="0" dirty="0">
                <a:solidFill>
                  <a:srgbClr val="262626"/>
                </a:solidFill>
                <a:effectLst/>
                <a:latin typeface="-apple-system"/>
              </a:rPr>
            </a:br>
            <a:endParaRPr lang="en-US" altLang="zh-TW" b="0" i="0" dirty="0">
              <a:solidFill>
                <a:srgbClr val="262626"/>
              </a:solidFill>
              <a:effectLst/>
              <a:latin typeface="-apple-system"/>
            </a:endParaRPr>
          </a:p>
          <a:p>
            <a:r>
              <a:rPr lang="en-US" altLang="zh-TW" b="1" i="0" dirty="0">
                <a:solidFill>
                  <a:srgbClr val="262626"/>
                </a:solidFill>
                <a:effectLst/>
                <a:latin typeface="-apple-system"/>
              </a:rPr>
              <a:t>AXI4-Full</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都是記憶體映射型總線，這意味著它們需要地址來訪問記憶體</a:t>
            </a:r>
            <a:endParaRPr lang="en-US" altLang="zh-TW" b="0" i="0" dirty="0">
              <a:solidFill>
                <a:srgbClr val="262626"/>
              </a:solidFill>
              <a:effectLst/>
              <a:latin typeface="-apple-system"/>
            </a:endParaRPr>
          </a:p>
          <a:p>
            <a:br>
              <a:rPr lang="en-US" altLang="zh-TW" b="0" i="0" dirty="0">
                <a:solidFill>
                  <a:srgbClr val="262626"/>
                </a:solidFill>
                <a:effectLst/>
                <a:latin typeface="-apple-system"/>
              </a:rPr>
            </a:b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BUS</a:t>
            </a:r>
            <a:r>
              <a:rPr lang="zh-TW" altLang="en-US" b="0" i="0" dirty="0">
                <a:solidFill>
                  <a:srgbClr val="262626"/>
                </a:solidFill>
                <a:effectLst/>
                <a:latin typeface="-apple-system"/>
              </a:rPr>
              <a:t>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endParaRPr lang="en-US" altLang="zh-TW" b="0" i="0" dirty="0">
              <a:solidFill>
                <a:srgbClr val="262626"/>
              </a:solidFill>
              <a:effectLst/>
              <a:latin typeface="-apple-system"/>
            </a:endParaRPr>
          </a:p>
          <a:p>
            <a:endParaRPr lang="zh-TW" altLang="en-US" b="0" i="0" dirty="0">
              <a:solidFill>
                <a:srgbClr val="262626"/>
              </a:solidFill>
              <a:effectLst/>
              <a:latin typeface="-apple-system"/>
            </a:endParaRPr>
          </a:p>
          <a:p>
            <a:pPr algn="l">
              <a:spcBef>
                <a:spcPts val="1200"/>
              </a:spcBef>
              <a:spcAft>
                <a:spcPts val="600"/>
              </a:spcAft>
              <a:buFont typeface="Arial" panose="020B0604020202020204" pitchFamily="34" charset="0"/>
              <a:buNone/>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端口互相連接：</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p>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a:p>
            <a:pPr algn="l">
              <a:spcBef>
                <a:spcPts val="600"/>
              </a:spcBef>
              <a:spcAft>
                <a:spcPts val="600"/>
              </a:spcAft>
              <a:buFont typeface="+mj-lt"/>
              <a:buAutoNum type="arabicPeriod"/>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ARADDR</a:t>
            </a:r>
            <a:r>
              <a:rPr lang="zh-TW" altLang="en-US" b="0" i="0" dirty="0">
                <a:solidFill>
                  <a:srgbClr val="262626"/>
                </a:solidFill>
                <a:effectLst/>
                <a:latin typeface="-apple-system"/>
              </a:rPr>
              <a:t>：讀地址，給出一次讀突發傳輸的讀地址。由主機到從機。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ARLEN</a:t>
            </a:r>
            <a:r>
              <a:rPr lang="zh-TW" altLang="en-US" b="0" i="0" dirty="0">
                <a:solidFill>
                  <a:srgbClr val="262626"/>
                </a:solidFill>
                <a:effectLst/>
                <a:latin typeface="-apple-system"/>
              </a:rPr>
              <a:t>：傳輸的突發長度。由主機到從機。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ARSIZE</a:t>
            </a:r>
            <a:r>
              <a:rPr lang="zh-TW" altLang="en-US" b="0" i="0" dirty="0">
                <a:solidFill>
                  <a:srgbClr val="262626"/>
                </a:solidFill>
                <a:effectLst/>
                <a:latin typeface="-apple-system"/>
              </a:rPr>
              <a:t>：讀突發大小，給出每次突發傳輸的字節數。由主機到從機。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6ABD-5589-1AFC-FB16-B410D64161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57896-744A-6C98-2A49-D4649019EA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8738CE-55DA-DF91-CB70-31706580FE5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endParaRPr lang="en-US" altLang="zh-TW" b="1"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38EC8D1-E7C6-F5A3-99AB-81C72FE3F603}"/>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29517165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700C-ED5E-0429-0959-8ECBC3A431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329C66-B701-3D52-B94A-B3946C6624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8BEA20-A85E-4C50-84F6-61B263AD1E17}"/>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握手機制</a:t>
            </a:r>
          </a:p>
          <a:p>
            <a:pPr algn="l"/>
            <a:r>
              <a:rPr lang="zh-TW" altLang="en-US" b="0" i="0" dirty="0">
                <a:solidFill>
                  <a:srgbClr val="262626"/>
                </a:solidFill>
                <a:effectLst/>
                <a:latin typeface="-apple-system"/>
              </a:rPr>
              <a:t>在握手機制中，通信雙方分別扮演發送方（</a:t>
            </a:r>
            <a:r>
              <a:rPr lang="en-US" altLang="zh-TW" b="0" i="0" dirty="0">
                <a:solidFill>
                  <a:srgbClr val="262626"/>
                </a:solidFill>
                <a:effectLst/>
                <a:latin typeface="-apple-system"/>
              </a:rPr>
              <a:t>Source</a:t>
            </a:r>
            <a:r>
              <a:rPr lang="zh-TW" altLang="en-US" b="0" i="0" dirty="0">
                <a:solidFill>
                  <a:srgbClr val="262626"/>
                </a:solidFill>
                <a:effectLst/>
                <a:latin typeface="-apple-system"/>
              </a:rPr>
              <a:t>）和接收方（</a:t>
            </a:r>
            <a:r>
              <a:rPr lang="en-US" altLang="zh-TW" b="0" i="0" dirty="0">
                <a:solidFill>
                  <a:srgbClr val="262626"/>
                </a:solidFill>
                <a:effectLst/>
                <a:latin typeface="-apple-system"/>
              </a:rPr>
              <a:t>Destination</a:t>
            </a:r>
            <a:r>
              <a:rPr lang="zh-TW" altLang="en-US" b="0" i="0" dirty="0">
                <a:solidFill>
                  <a:srgbClr val="262626"/>
                </a:solidFill>
                <a:effectLst/>
                <a:latin typeface="-apple-system"/>
              </a:rPr>
              <a:t>），兩者的操作（技能）並不相同：</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a:t>
            </a:r>
            <a:r>
              <a:rPr lang="zh-TW" altLang="en-US" b="0" i="0" dirty="0">
                <a:solidFill>
                  <a:srgbClr val="262626"/>
                </a:solidFill>
                <a:effectLst/>
                <a:latin typeface="-apple-system"/>
              </a:rPr>
              <a:t>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信號，表示發送方已經將數據、地址或控制信息準備就緒，並保持在消息總線上。</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a:t>
            </a:r>
            <a:r>
              <a:rPr lang="zh-TW" altLang="en-US" b="0" i="0" dirty="0">
                <a:solidFill>
                  <a:srgbClr val="262626"/>
                </a:solidFill>
                <a:effectLst/>
                <a:latin typeface="-apple-system"/>
              </a:rPr>
              <a:t>置高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信號，表示接收方已經做好接收的準備。</a:t>
            </a:r>
          </a:p>
          <a:p>
            <a:pPr algn="l"/>
            <a:r>
              <a:rPr lang="zh-TW" altLang="en-US" b="0" i="0" dirty="0">
                <a:solidFill>
                  <a:srgbClr val="262626"/>
                </a:solidFill>
                <a:effectLst/>
                <a:latin typeface="-apple-system"/>
              </a:rPr>
              <a:t>當雙方的 </a:t>
            </a:r>
            <a:r>
              <a:rPr lang="en-US" altLang="zh-TW" b="1" i="0" dirty="0">
                <a:solidFill>
                  <a:srgbClr val="262626"/>
                </a:solidFill>
                <a:effectLst/>
                <a:latin typeface="-apple-system"/>
              </a:rPr>
              <a:t>VALID/READY</a:t>
            </a:r>
            <a:r>
              <a:rPr lang="zh-TW" altLang="en-US" b="0" i="0" dirty="0">
                <a:solidFill>
                  <a:srgbClr val="262626"/>
                </a:solidFill>
                <a:effectLst/>
                <a:latin typeface="-apple-system"/>
              </a:rPr>
              <a:t> 信號同時為高時，在時鐘 </a:t>
            </a:r>
            <a:r>
              <a:rPr lang="en-US" altLang="zh-TW" b="1" i="0" dirty="0">
                <a:solidFill>
                  <a:srgbClr val="262626"/>
                </a:solidFill>
                <a:effectLst/>
                <a:latin typeface="-apple-system"/>
              </a:rPr>
              <a:t>ACLK</a:t>
            </a:r>
            <a:r>
              <a:rPr lang="zh-TW" altLang="en-US" b="0" i="0" dirty="0">
                <a:solidFill>
                  <a:srgbClr val="262626"/>
                </a:solidFill>
                <a:effectLst/>
                <a:latin typeface="-apple-system"/>
              </a:rPr>
              <a:t> 上升沿，完成一次數據傳輸。所有數據傳輸完畢後，雙方同時置低自己的信號。</a:t>
            </a:r>
          </a:p>
          <a:p>
            <a:pPr algn="l"/>
            <a:r>
              <a:rPr lang="zh-TW" altLang="en-US" b="0" i="0" dirty="0">
                <a:solidFill>
                  <a:srgbClr val="262626"/>
                </a:solidFill>
                <a:effectLst/>
                <a:latin typeface="-apple-system"/>
              </a:rPr>
              <a:t>此機制稱為雙向流控機制，發送方通過置高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信號控制發送的時機與速度，而接收方則通過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信號的控制來調節接收速度。儘管發送方擁有傳輸的主動權，接收方在不具備接收能力時也可以置低信號停止傳輸，從而反壓發送方。</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情況分析：</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1</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：主機先拉高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 信號，表明主機可以傳送數據給從機。由於 </a:t>
            </a:r>
            <a:r>
              <a:rPr lang="en-US" altLang="zh-TW" b="1" i="0" dirty="0">
                <a:solidFill>
                  <a:srgbClr val="262626"/>
                </a:solidFill>
                <a:effectLst/>
                <a:latin typeface="-apple-system"/>
              </a:rPr>
              <a:t>TVALID</a:t>
            </a:r>
            <a:r>
              <a:rPr lang="zh-TW" altLang="en-US" b="0" i="0" dirty="0">
                <a:solidFill>
                  <a:srgbClr val="262626"/>
                </a:solidFill>
                <a:effectLst/>
                <a:latin typeface="-apple-system"/>
              </a:rPr>
              <a:t> 一旦被拉高，只有在從機響應傳輸完成後才能拉低。</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從機接收到 </a:t>
            </a:r>
            <a:r>
              <a:rPr lang="en-US" altLang="zh-TW" b="1" i="0" dirty="0">
                <a:solidFill>
                  <a:srgbClr val="262626"/>
                </a:solidFill>
                <a:effectLst/>
                <a:latin typeface="-apple-system"/>
              </a:rPr>
              <a:t>TVALID</a:t>
            </a:r>
            <a:r>
              <a:rPr lang="zh-TW" altLang="en-US" b="0" i="0" dirty="0">
                <a:solidFill>
                  <a:srgbClr val="262626"/>
                </a:solidFill>
                <a:effectLst/>
                <a:latin typeface="-apple-system"/>
              </a:rPr>
              <a:t> 後，判斷是否具備接收數據的能力，這賦予了從機反壓的能力。</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當從機準備好接收數據時，拉高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2</a:t>
            </a:r>
            <a:r>
              <a:rPr lang="zh-TW" altLang="en-US" b="1" i="0" dirty="0">
                <a:solidFill>
                  <a:srgbClr val="262626"/>
                </a:solidFill>
                <a:effectLst/>
                <a:latin typeface="-apple-system"/>
              </a:rPr>
              <a:t>：</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：從機先拉高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信號，表明可以接收數據。主機隨後判斷自身是否具備發送數據的能力。</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主機接收到 </a:t>
            </a:r>
            <a:r>
              <a:rPr lang="en-US" altLang="zh-TW" b="1" i="0" dirty="0">
                <a:solidFill>
                  <a:srgbClr val="262626"/>
                </a:solidFill>
                <a:effectLst/>
                <a:latin typeface="-apple-system"/>
              </a:rPr>
              <a:t>TREADY</a:t>
            </a:r>
            <a:r>
              <a:rPr lang="zh-TW" altLang="en-US" b="0" i="0" dirty="0">
                <a:solidFill>
                  <a:srgbClr val="262626"/>
                </a:solidFill>
                <a:effectLst/>
                <a:latin typeface="-apple-system"/>
              </a:rPr>
              <a:t> 後，判斷是否可以發送數據，並在準備好後拉高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3</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信號同時到達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：主機和從機同時做好了傳輸數據的準備。</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，同時從機拉高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兩者的信號均表明可以進行數據傳輸。</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在時鐘的上升沿進行數據傳輸。</a:t>
            </a:r>
          </a:p>
          <a:p>
            <a:pPr algn="l"/>
            <a:endParaRPr lang="zh-TW" altLang="en-US" b="0" i="0" dirty="0">
              <a:solidFill>
                <a:srgbClr val="262626"/>
              </a:solidFill>
              <a:effectLst/>
              <a:latin typeface="-apple-system"/>
            </a:endParaRPr>
          </a:p>
          <a:p>
            <a:pPr algn="l">
              <a:spcBef>
                <a:spcPts val="600"/>
              </a:spcBef>
              <a:spcAft>
                <a:spcPts val="600"/>
              </a:spcAft>
              <a:buFont typeface="+mj-lt"/>
              <a:buNone/>
            </a:pPr>
            <a:r>
              <a:rPr lang="en-US" altLang="zh-TW" b="0" i="0" dirty="0">
                <a:solidFill>
                  <a:srgbClr val="262626"/>
                </a:solidFill>
                <a:effectLst/>
                <a:latin typeface="-apple-system"/>
              </a:rPr>
              <a:t>\</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682CFAE4-7DA9-30EC-921C-CC3970823755}"/>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3386236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通道之間的握手依賴性分析</a:t>
            </a:r>
          </a:p>
          <a:p>
            <a:pPr algn="l">
              <a:spcAft>
                <a:spcPts val="1200"/>
              </a:spcAft>
            </a:pPr>
            <a:r>
              <a:rPr lang="zh-TW" altLang="en-US" b="1" i="0" dirty="0">
                <a:solidFill>
                  <a:srgbClr val="262626"/>
                </a:solidFill>
                <a:effectLst/>
                <a:latin typeface="-apple-system"/>
              </a:rPr>
              <a:t>獨立性與聯繫</a:t>
            </a:r>
          </a:p>
          <a:p>
            <a:pPr algn="l"/>
            <a:r>
              <a:rPr lang="zh-TW" altLang="en-US" b="0" i="0" dirty="0">
                <a:solidFill>
                  <a:srgbClr val="262626"/>
                </a:solidFill>
                <a:effectLst/>
                <a:latin typeface="-apple-system"/>
              </a:rPr>
              <a:t>各個通道之間基本是獨立的，但有以下三種聯繫：</a:t>
            </a:r>
          </a:p>
          <a:p>
            <a:pPr algn="l">
              <a:spcBef>
                <a:spcPts val="600"/>
              </a:spcBef>
              <a:spcAft>
                <a:spcPts val="600"/>
              </a:spcAft>
              <a:buFont typeface="+mj-lt"/>
              <a:buAutoNum type="arabicPeriod"/>
            </a:pPr>
            <a:r>
              <a:rPr lang="zh-TW" altLang="en-US" b="1" i="0" dirty="0">
                <a:solidFill>
                  <a:srgbClr val="262626"/>
                </a:solidFill>
                <a:effectLst/>
                <a:latin typeface="-apple-system"/>
              </a:rPr>
              <a:t>寫回覆</a:t>
            </a:r>
            <a:r>
              <a:rPr lang="zh-TW" altLang="en-US" b="0" i="0" dirty="0">
                <a:solidFill>
                  <a:srgbClr val="262626"/>
                </a:solidFill>
                <a:effectLst/>
                <a:latin typeface="-apple-system"/>
              </a:rPr>
              <a:t>必須在其所屬傳輸的最後一個寫數據完成後。</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zh-TW" altLang="en-US" b="0" i="0" dirty="0">
                <a:solidFill>
                  <a:srgbClr val="262626"/>
                </a:solidFill>
                <a:effectLst/>
                <a:latin typeface="-apple-system"/>
              </a:rPr>
              <a:t>必須在接收到讀地址信號後產生。</a:t>
            </a:r>
          </a:p>
          <a:p>
            <a:pPr algn="l">
              <a:spcBef>
                <a:spcPts val="600"/>
              </a:spcBef>
              <a:spcAft>
                <a:spcPts val="600"/>
              </a:spcAft>
              <a:buFont typeface="+mj-lt"/>
              <a:buAutoNum type="arabicPeriod"/>
            </a:pPr>
            <a:r>
              <a:rPr lang="zh-TW" altLang="en-US" b="1" i="0" dirty="0">
                <a:solidFill>
                  <a:srgbClr val="262626"/>
                </a:solidFill>
                <a:effectLst/>
                <a:latin typeface="-apple-system"/>
              </a:rPr>
              <a:t>通道間的握手</a:t>
            </a:r>
            <a:r>
              <a:rPr lang="zh-TW" altLang="en-US" b="0" i="0" dirty="0">
                <a:solidFill>
                  <a:srgbClr val="262626"/>
                </a:solidFill>
                <a:effectLst/>
                <a:latin typeface="-apple-system"/>
              </a:rPr>
              <a:t>需要滿足通道間的握手依賴性（</a:t>
            </a:r>
            <a:r>
              <a:rPr lang="en-US" altLang="zh-TW" b="0" i="0" dirty="0">
                <a:solidFill>
                  <a:srgbClr val="262626"/>
                </a:solidFill>
                <a:effectLst/>
                <a:latin typeface="-apple-system"/>
              </a:rPr>
              <a:t>handshake dependencies</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握手信號的依賴關係</a:t>
            </a:r>
          </a:p>
          <a:p>
            <a:pPr algn="l"/>
            <a:r>
              <a:rPr lang="zh-TW" altLang="en-US" b="0" i="0" dirty="0">
                <a:solidFill>
                  <a:srgbClr val="262626"/>
                </a:solidFill>
                <a:effectLst/>
                <a:latin typeface="-apple-system"/>
              </a:rPr>
              <a:t>為了防止死鎖（</a:t>
            </a:r>
            <a:r>
              <a:rPr lang="en-US" altLang="zh-TW" b="0" i="0" dirty="0">
                <a:solidFill>
                  <a:srgbClr val="262626"/>
                </a:solidFill>
                <a:effectLst/>
                <a:latin typeface="-apple-system"/>
              </a:rPr>
              <a:t>deadlock</a:t>
            </a:r>
            <a:r>
              <a:rPr lang="zh-TW" altLang="en-US" b="0" i="0" dirty="0">
                <a:solidFill>
                  <a:srgbClr val="262626"/>
                </a:solidFill>
                <a:effectLst/>
                <a:latin typeface="-apple-system"/>
              </a:rPr>
              <a:t>）情況的產生，例如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信號等待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信號，而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信號又在等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信號，這樣會導致無法握手，握手信號需滿足以下規則：</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a:p>
            <a:pPr algn="l">
              <a:spcAft>
                <a:spcPts val="1200"/>
              </a:spcAft>
            </a:pPr>
            <a:r>
              <a:rPr lang="zh-TW" altLang="en-US" b="1" i="0" dirty="0">
                <a:solidFill>
                  <a:srgbClr val="262626"/>
                </a:solidFill>
                <a:effectLst/>
                <a:latin typeface="-apple-system"/>
              </a:rPr>
              <a:t>具體分析</a:t>
            </a:r>
          </a:p>
          <a:p>
            <a:pPr algn="l"/>
            <a:r>
              <a:rPr lang="zh-TW" altLang="en-US" b="0" i="0" dirty="0">
                <a:solidFill>
                  <a:srgbClr val="262626"/>
                </a:solidFill>
                <a:effectLst/>
                <a:latin typeface="-apple-system"/>
              </a:rPr>
              <a:t>以下是上述原則具體到各種情況的分析：</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a:p>
            <a:pPr algn="l"/>
            <a:r>
              <a:rPr lang="zh-TW" altLang="en-US" b="0" i="0" dirty="0">
                <a:solidFill>
                  <a:srgbClr val="262626"/>
                </a:solidFill>
                <a:effectLst/>
                <a:latin typeface="-apple-system"/>
              </a:rPr>
              <a:t>這些規則確保了握手過程的有效性，並避免了可能的死鎖情況，從而提高了系統的穩定性和可靠性。</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通道握手信號分析</a:t>
            </a:r>
          </a:p>
          <a:p>
            <a:pPr algn="l"/>
            <a:r>
              <a:rPr lang="zh-TW" altLang="en-US" b="0" i="0" dirty="0">
                <a:solidFill>
                  <a:srgbClr val="262626"/>
                </a:solidFill>
                <a:effectLst/>
                <a:latin typeface="-apple-system"/>
              </a:rPr>
              <a:t>以下是各信號之間的依賴性和無依賴性描述：</a:t>
            </a:r>
          </a:p>
          <a:p>
            <a:pPr algn="l">
              <a:spcAft>
                <a:spcPts val="1200"/>
              </a:spcAft>
            </a:pPr>
            <a:r>
              <a:rPr lang="en-US" altLang="zh-TW" b="1" i="0" dirty="0">
                <a:solidFill>
                  <a:srgbClr val="262626"/>
                </a:solidFill>
                <a:effectLst/>
                <a:latin typeface="-apple-system"/>
              </a:rPr>
              <a:t>ARVALID </a:t>
            </a:r>
            <a:r>
              <a:rPr lang="zh-TW" altLang="en-US" b="1" i="0" dirty="0">
                <a:solidFill>
                  <a:srgbClr val="262626"/>
                </a:solidFill>
                <a:effectLst/>
                <a:latin typeface="-apple-system"/>
              </a:rPr>
              <a:t>和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ARVALID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信號不能等待從機的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信號可以在主機的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信號之前、之後或同時置位（如單頭箭頭所示）。</a:t>
            </a:r>
          </a:p>
          <a:p>
            <a:pPr algn="l">
              <a:spcAft>
                <a:spcPts val="1200"/>
              </a:spcAft>
            </a:pPr>
            <a:r>
              <a:rPr lang="en-US" altLang="zh-TW" b="1" i="0" dirty="0">
                <a:solidFill>
                  <a:srgbClr val="262626"/>
                </a:solidFill>
                <a:effectLst/>
                <a:latin typeface="-apple-system"/>
              </a:rPr>
              <a:t>RVALID </a:t>
            </a:r>
            <a:r>
              <a:rPr lang="zh-TW" altLang="en-US" b="1" i="0" dirty="0">
                <a:solidFill>
                  <a:srgbClr val="262626"/>
                </a:solidFill>
                <a:effectLst/>
                <a:latin typeface="-apple-system"/>
              </a:rPr>
              <a:t>和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ARVALID </a:t>
            </a:r>
            <a:r>
              <a:rPr lang="zh-TW" altLang="en-US" b="0" i="0" dirty="0">
                <a:solidFill>
                  <a:srgbClr val="262626"/>
                </a:solidFill>
                <a:effectLst/>
                <a:latin typeface="-apple-system"/>
              </a:rPr>
              <a:t>和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信號均置位後才能置位（如雙頭箭頭所示）。</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信號不能等待主機的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信號可以在從機的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之前、之後或同時置位（如單頭箭頭所示）。</a:t>
            </a:r>
          </a:p>
          <a:p>
            <a:pPr algn="l">
              <a:spcAft>
                <a:spcPts val="1200"/>
              </a:spcAft>
            </a:pPr>
            <a:r>
              <a:rPr lang="en-US" altLang="zh-TW" b="1" i="0" dirty="0">
                <a:solidFill>
                  <a:srgbClr val="262626"/>
                </a:solidFill>
                <a:effectLst/>
                <a:latin typeface="-apple-system"/>
              </a:rPr>
              <a:t>BVALID </a:t>
            </a:r>
            <a:r>
              <a:rPr lang="zh-TW" altLang="en-US" b="1" i="0" dirty="0">
                <a:solidFill>
                  <a:srgbClr val="262626"/>
                </a:solidFill>
                <a:effectLst/>
                <a:latin typeface="-apple-system"/>
              </a:rPr>
              <a:t>信號</a:t>
            </a:r>
          </a:p>
          <a:p>
            <a:pPr algn="l"/>
            <a:r>
              <a:rPr lang="zh-TW" altLang="en-US" b="0" i="0" dirty="0">
                <a:solidFill>
                  <a:srgbClr val="262626"/>
                </a:solidFill>
                <a:effectLst/>
                <a:latin typeface="-apple-system"/>
              </a:rPr>
              <a:t>根據上節的分析內容，</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信號的含義如下：</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含義</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WVALID </a:t>
            </a:r>
            <a:r>
              <a:rPr lang="zh-TW" altLang="en-US" b="0" i="0" dirty="0">
                <a:solidFill>
                  <a:srgbClr val="262626"/>
                </a:solidFill>
                <a:effectLst/>
                <a:latin typeface="-apple-system"/>
              </a:rPr>
              <a:t>和 </a:t>
            </a:r>
            <a:r>
              <a:rPr lang="en-US" altLang="zh-TW" b="0" i="0" dirty="0">
                <a:solidFill>
                  <a:srgbClr val="262626"/>
                </a:solidFill>
                <a:effectLst/>
                <a:latin typeface="-apple-system"/>
              </a:rPr>
              <a:t>WREADY </a:t>
            </a:r>
            <a:r>
              <a:rPr lang="zh-TW" altLang="en-US" b="0" i="0" dirty="0">
                <a:solidFill>
                  <a:srgbClr val="262626"/>
                </a:solidFill>
                <a:effectLst/>
                <a:latin typeface="-apple-system"/>
              </a:rPr>
              <a:t>信號均置位後才能置位，並且還依賴於 </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信號的置位。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原因</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是寫響應有效信號，表示寫操作的結果。</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信號用來表徵最後一個數據的傳輸，只有在 </a:t>
            </a:r>
            <a:r>
              <a:rPr lang="en-US" altLang="zh-TW" b="0" i="0" dirty="0">
                <a:solidFill>
                  <a:srgbClr val="262626"/>
                </a:solidFill>
                <a:effectLst/>
                <a:latin typeface="-apple-system"/>
              </a:rPr>
              <a:t>WLAST </a:t>
            </a:r>
            <a:r>
              <a:rPr lang="zh-TW" altLang="en-US" b="0" i="0" dirty="0">
                <a:solidFill>
                  <a:srgbClr val="262626"/>
                </a:solidFill>
                <a:effectLst/>
                <a:latin typeface="-apple-system"/>
              </a:rPr>
              <a:t>被置位之前，突發傳輸是不會結束的。</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6378250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056-CEAF-B1C1-49A0-CC2959AB95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2C1C1-DDB1-E938-B29F-6F01CCFE4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F2F63-2ED6-AB43-68D7-172A4E338A88}"/>
              </a:ext>
            </a:extLst>
          </p:cNvPr>
          <p:cNvSpPr>
            <a:spLocks noGrp="1"/>
          </p:cNvSpPr>
          <p:nvPr>
            <p:ph type="body" idx="1"/>
          </p:nvPr>
        </p:nvSpPr>
        <p:spPr/>
        <p:txBody>
          <a:bodyPr/>
          <a:lstStyle/>
          <a:p>
            <a:r>
              <a:rPr lang="en-US" altLang="zh-TW" b="1" dirty="0"/>
              <a:t>AXI4-Full </a:t>
            </a:r>
            <a:r>
              <a:rPr lang="zh-TW" altLang="en-US" b="1" dirty="0"/>
              <a:t>支持突發傳輸：</a:t>
            </a:r>
            <a:endParaRPr lang="zh-TW" altLang="en-US" dirty="0"/>
          </a:p>
          <a:p>
            <a:pPr>
              <a:buFont typeface="Arial" panose="020B0604020202020204" pitchFamily="34" charset="0"/>
              <a:buChar char="•"/>
            </a:pPr>
            <a:r>
              <a:rPr lang="zh-TW" altLang="en-US" dirty="0"/>
              <a:t>在 </a:t>
            </a:r>
            <a:r>
              <a:rPr lang="en-US" altLang="zh-TW" dirty="0"/>
              <a:t>AXI4-Full </a:t>
            </a:r>
            <a:r>
              <a:rPr lang="zh-TW" altLang="en-US" dirty="0"/>
              <a:t>中，</a:t>
            </a:r>
            <a:r>
              <a:rPr lang="zh-TW" altLang="en-US" b="1" dirty="0"/>
              <a:t>突發傳輸</a:t>
            </a:r>
            <a:r>
              <a:rPr lang="zh-TW" altLang="en-US" dirty="0"/>
              <a:t>允許一次只提供 </a:t>
            </a:r>
            <a:r>
              <a:rPr lang="zh-TW" altLang="en-US" b="1" dirty="0"/>
              <a:t>起始地址</a:t>
            </a:r>
            <a:r>
              <a:rPr lang="zh-TW" altLang="en-US" dirty="0"/>
              <a:t>，然後連續傳輸多個數據，省去了每次傳輸時提供地址的開銷。</a:t>
            </a:r>
          </a:p>
          <a:p>
            <a:pPr>
              <a:buFont typeface="Arial" panose="020B0604020202020204" pitchFamily="34" charset="0"/>
              <a:buChar char="•"/>
            </a:pPr>
            <a:r>
              <a:rPr lang="zh-TW" altLang="en-US" b="1" dirty="0"/>
              <a:t>突發長度</a:t>
            </a:r>
            <a:r>
              <a:rPr lang="zh-TW" altLang="en-US" dirty="0"/>
              <a:t>可以是大於 </a:t>
            </a:r>
            <a:r>
              <a:rPr lang="en-US" altLang="zh-TW" dirty="0"/>
              <a:t>1 </a:t>
            </a:r>
            <a:r>
              <a:rPr lang="zh-TW" altLang="en-US" dirty="0"/>
              <a:t>的值，代表一次傳輸的數據筆數。</a:t>
            </a:r>
          </a:p>
          <a:p>
            <a:r>
              <a:rPr lang="en-US" altLang="zh-TW" b="1" dirty="0"/>
              <a:t>AXI4-Lite </a:t>
            </a:r>
            <a:r>
              <a:rPr lang="zh-TW" altLang="en-US" b="1" dirty="0"/>
              <a:t>的限制：</a:t>
            </a:r>
            <a:endParaRPr lang="zh-TW" altLang="en-US" dirty="0"/>
          </a:p>
          <a:p>
            <a:pPr>
              <a:buFont typeface="Arial" panose="020B0604020202020204" pitchFamily="34" charset="0"/>
              <a:buChar char="•"/>
            </a:pPr>
            <a:r>
              <a:rPr lang="en-US" altLang="zh-TW" dirty="0"/>
              <a:t>AXI4-Lite </a:t>
            </a:r>
            <a:r>
              <a:rPr lang="zh-TW" altLang="en-US" dirty="0"/>
              <a:t>不支持突發傳輸，其突發長度固定為 </a:t>
            </a:r>
            <a:r>
              <a:rPr lang="en-US" altLang="zh-TW" dirty="0"/>
              <a:t>1</a:t>
            </a:r>
            <a:r>
              <a:rPr lang="zh-TW" altLang="en-US" dirty="0"/>
              <a:t>。</a:t>
            </a:r>
            <a:br>
              <a:rPr lang="zh-TW" altLang="en-US" dirty="0"/>
            </a:br>
            <a:r>
              <a:rPr lang="zh-TW" altLang="en-US" dirty="0"/>
              <a:t>也就是說，每次傳輸需要單獨提供地址，只能進行單筆數據操作。</a:t>
            </a:r>
          </a:p>
          <a:p>
            <a:r>
              <a:rPr lang="zh-TW" altLang="en-US" b="1" dirty="0"/>
              <a:t>突發傳輸的通俗說法：</a:t>
            </a:r>
            <a:endParaRPr lang="zh-TW" altLang="en-US" dirty="0"/>
          </a:p>
          <a:p>
            <a:pPr>
              <a:buFont typeface="Arial" panose="020B0604020202020204" pitchFamily="34" charset="0"/>
              <a:buChar char="•"/>
            </a:pPr>
            <a:r>
              <a:rPr lang="zh-TW" altLang="en-US" dirty="0"/>
              <a:t>一次只需提供起始地址，協議會自動遞增地址來傳輸多筆數據。</a:t>
            </a:r>
          </a:p>
          <a:p>
            <a:pPr>
              <a:buFont typeface="Arial" panose="020B0604020202020204" pitchFamily="34" charset="0"/>
              <a:buChar char="•"/>
            </a:pPr>
            <a:r>
              <a:rPr lang="zh-TW" altLang="en-US" dirty="0"/>
              <a:t>例如：</a:t>
            </a:r>
          </a:p>
          <a:p>
            <a:pPr marL="742950" lvl="1" indent="-285750">
              <a:buFont typeface="Arial" panose="020B0604020202020204" pitchFamily="34" charset="0"/>
              <a:buChar char="•"/>
            </a:pPr>
            <a:r>
              <a:rPr lang="zh-TW" altLang="en-US" dirty="0"/>
              <a:t>起始地址：</a:t>
            </a:r>
            <a:r>
              <a:rPr lang="en-US" altLang="zh-TW" dirty="0"/>
              <a:t>0x00</a:t>
            </a:r>
          </a:p>
          <a:p>
            <a:pPr marL="742950" lvl="1" indent="-285750">
              <a:buFont typeface="Arial" panose="020B0604020202020204" pitchFamily="34" charset="0"/>
              <a:buChar char="•"/>
            </a:pPr>
            <a:r>
              <a:rPr lang="zh-TW" altLang="en-US" dirty="0"/>
              <a:t>突發長度：</a:t>
            </a:r>
            <a:r>
              <a:rPr lang="en-US" altLang="zh-TW" dirty="0"/>
              <a:t>8</a:t>
            </a:r>
          </a:p>
          <a:p>
            <a:pPr marL="742950" lvl="1" indent="-285750">
              <a:buFont typeface="Arial" panose="020B0604020202020204" pitchFamily="34" charset="0"/>
              <a:buChar char="•"/>
            </a:pPr>
            <a:r>
              <a:rPr lang="zh-TW" altLang="en-US" dirty="0"/>
              <a:t>數據會依次寫入地址範圍 </a:t>
            </a:r>
            <a:r>
              <a:rPr lang="en-US" altLang="zh-TW" dirty="0"/>
              <a:t>0x00 </a:t>
            </a:r>
            <a:r>
              <a:rPr lang="zh-TW" altLang="en-US" dirty="0"/>
              <a:t>到 </a:t>
            </a:r>
            <a:r>
              <a:rPr lang="en-US" altLang="zh-TW" dirty="0"/>
              <a:t>0x07 </a:t>
            </a:r>
            <a:r>
              <a:rPr lang="zh-TW" altLang="en-US" dirty="0"/>
              <a:t>中，完成 </a:t>
            </a:r>
            <a:r>
              <a:rPr lang="en-US" altLang="zh-TW" dirty="0"/>
              <a:t>8 </a:t>
            </a:r>
            <a:r>
              <a:rPr lang="zh-TW" altLang="en-US" dirty="0"/>
              <a:t>筆數據的傳輸。</a:t>
            </a:r>
          </a:p>
          <a:p>
            <a:pPr algn="l">
              <a:spcBef>
                <a:spcPts val="600"/>
              </a:spcBef>
              <a:spcAft>
                <a:spcPts val="600"/>
              </a:spcAft>
              <a:buFont typeface="+mj-lt"/>
              <a:buNone/>
            </a:pPr>
            <a:endParaRPr lang="en-US" altLang="zh-TW" b="0" i="0" dirty="0">
              <a:solidFill>
                <a:srgbClr val="333333"/>
              </a:solidFill>
              <a:effectLst/>
              <a:latin typeface="Roboto" panose="02000000000000000000" pitchFamily="2" charset="0"/>
            </a:endParaRPr>
          </a:p>
          <a:p>
            <a:r>
              <a:rPr lang="zh-TW" altLang="en-US" b="1" dirty="0"/>
              <a:t>突發長度 </a:t>
            </a:r>
            <a:r>
              <a:rPr lang="en-US" altLang="zh-TW" b="1" dirty="0"/>
              <a:t>(Burst Length)</a:t>
            </a:r>
            <a:r>
              <a:rPr lang="zh-TW" altLang="en-US" b="1" dirty="0"/>
              <a:t>：</a:t>
            </a:r>
            <a:endParaRPr lang="zh-TW" altLang="en-US" dirty="0"/>
          </a:p>
          <a:p>
            <a:pPr>
              <a:buFont typeface="Arial" panose="020B0604020202020204" pitchFamily="34" charset="0"/>
              <a:buChar char="•"/>
            </a:pPr>
            <a:r>
              <a:rPr lang="en-US" altLang="zh-TW" dirty="0"/>
              <a:t>AXI </a:t>
            </a:r>
            <a:r>
              <a:rPr lang="zh-TW" altLang="en-US" dirty="0"/>
              <a:t>突發長度定義了一次突發傳輸中包含的數據節數（或數據傳輸次數）。</a:t>
            </a:r>
          </a:p>
          <a:p>
            <a:pPr>
              <a:buFont typeface="Arial" panose="020B0604020202020204" pitchFamily="34" charset="0"/>
              <a:buChar char="•"/>
            </a:pPr>
            <a:r>
              <a:rPr lang="zh-TW" altLang="en-US" b="1" dirty="0"/>
              <a:t>讀操作使用</a:t>
            </a:r>
            <a:r>
              <a:rPr lang="zh-TW" altLang="en-US" dirty="0"/>
              <a:t> </a:t>
            </a:r>
            <a:r>
              <a:rPr lang="en-US" altLang="zh-TW" dirty="0"/>
              <a:t>ARLEN[7:0]</a:t>
            </a:r>
            <a:r>
              <a:rPr lang="zh-TW" altLang="en-US" dirty="0"/>
              <a:t>，</a:t>
            </a:r>
            <a:r>
              <a:rPr lang="zh-TW" altLang="en-US" b="1" dirty="0"/>
              <a:t>寫操作使用</a:t>
            </a:r>
            <a:r>
              <a:rPr lang="zh-TW" altLang="en-US" dirty="0"/>
              <a:t> </a:t>
            </a:r>
            <a:r>
              <a:rPr lang="en-US" altLang="zh-TW" dirty="0"/>
              <a:t>AWLEN[7:0]</a:t>
            </a:r>
            <a:r>
              <a:rPr lang="zh-TW" altLang="en-US" dirty="0"/>
              <a:t>。</a:t>
            </a:r>
          </a:p>
          <a:p>
            <a:pPr>
              <a:buFont typeface="Arial" panose="020B0604020202020204" pitchFamily="34" charset="0"/>
              <a:buChar char="•"/>
            </a:pPr>
            <a:r>
              <a:rPr lang="zh-TW" altLang="en-US" dirty="0"/>
              <a:t>根據 </a:t>
            </a:r>
            <a:r>
              <a:rPr lang="en-US" altLang="zh-TW" dirty="0"/>
              <a:t>AXI </a:t>
            </a:r>
            <a:r>
              <a:rPr lang="zh-TW" altLang="en-US" dirty="0"/>
              <a:t>協議規定，突發長度實際為 </a:t>
            </a:r>
            <a:r>
              <a:rPr lang="en-US" altLang="zh-TW" dirty="0" err="1"/>
              <a:t>AxLEN</a:t>
            </a:r>
            <a:r>
              <a:rPr lang="en-US" altLang="zh-TW" dirty="0"/>
              <a:t> + 1</a:t>
            </a:r>
            <a:r>
              <a:rPr lang="zh-TW" altLang="en-US" dirty="0"/>
              <a:t>。</a:t>
            </a:r>
            <a:br>
              <a:rPr lang="zh-TW" altLang="en-US" dirty="0"/>
            </a:br>
            <a:r>
              <a:rPr lang="zh-TW" altLang="en-US" dirty="0"/>
              <a:t>例如：如果 </a:t>
            </a:r>
            <a:r>
              <a:rPr lang="en-US" altLang="zh-TW" dirty="0"/>
              <a:t>ARLEN = 0x03</a:t>
            </a:r>
            <a:r>
              <a:rPr lang="zh-TW" altLang="en-US" dirty="0"/>
              <a:t>，則突發長度為 </a:t>
            </a:r>
            <a:r>
              <a:rPr lang="en-US" altLang="zh-TW" dirty="0"/>
              <a:t>3 + 1 = 4</a:t>
            </a:r>
            <a:r>
              <a:rPr lang="zh-TW" altLang="en-US" dirty="0"/>
              <a:t>，表示本次傳輸包含 </a:t>
            </a:r>
            <a:r>
              <a:rPr lang="en-US" altLang="zh-TW" dirty="0"/>
              <a:t>4 </a:t>
            </a:r>
            <a:r>
              <a:rPr lang="zh-TW" altLang="en-US" dirty="0"/>
              <a:t>次數據操作。</a:t>
            </a:r>
          </a:p>
          <a:p>
            <a:r>
              <a:rPr lang="zh-TW" altLang="en-US" b="1" dirty="0"/>
              <a:t>遵守的規則：</a:t>
            </a:r>
            <a:endParaRPr lang="zh-TW" altLang="en-US" dirty="0"/>
          </a:p>
          <a:p>
            <a:pPr>
              <a:buFont typeface="Arial" panose="020B0604020202020204" pitchFamily="34" charset="0"/>
              <a:buChar char="•"/>
            </a:pPr>
            <a:r>
              <a:rPr lang="en-US" altLang="zh-TW" b="1" dirty="0"/>
              <a:t>WRAP </a:t>
            </a:r>
            <a:r>
              <a:rPr lang="zh-TW" altLang="en-US" b="1" dirty="0"/>
              <a:t>傳輸類型：</a:t>
            </a:r>
            <a:r>
              <a:rPr lang="zh-TW" altLang="en-US" dirty="0"/>
              <a:t> 突發長度必須是 </a:t>
            </a:r>
            <a:r>
              <a:rPr lang="en-US" altLang="zh-TW" dirty="0"/>
              <a:t>2, 4, 8, 16 </a:t>
            </a:r>
            <a:r>
              <a:rPr lang="zh-TW" altLang="en-US" dirty="0"/>
              <a:t>之一，原因是 </a:t>
            </a:r>
            <a:r>
              <a:rPr lang="en-US" altLang="zh-TW" dirty="0"/>
              <a:t>WRAP </a:t>
            </a:r>
            <a:r>
              <a:rPr lang="zh-TW" altLang="en-US" dirty="0"/>
              <a:t>模式要求數據以循環方式填充地址。</a:t>
            </a:r>
          </a:p>
          <a:p>
            <a:pPr>
              <a:buFont typeface="Arial" panose="020B0604020202020204" pitchFamily="34" charset="0"/>
              <a:buChar char="•"/>
            </a:pPr>
            <a:r>
              <a:rPr lang="zh-TW" altLang="en-US" b="1" dirty="0"/>
              <a:t>地址跨越限制：</a:t>
            </a:r>
            <a:r>
              <a:rPr lang="zh-TW" altLang="en-US" dirty="0"/>
              <a:t> 一次突發傳輸的地址不能跨越一個 </a:t>
            </a:r>
            <a:r>
              <a:rPr lang="en-US" altLang="zh-TW" dirty="0"/>
              <a:t>4KB </a:t>
            </a:r>
            <a:r>
              <a:rPr lang="zh-TW" altLang="en-US" dirty="0"/>
              <a:t>分區，這是為了避免跨越頁面引發存儲器訪問錯誤。</a:t>
            </a:r>
          </a:p>
          <a:p>
            <a:pPr>
              <a:buFont typeface="Arial" panose="020B0604020202020204" pitchFamily="34" charset="0"/>
              <a:buChar char="•"/>
            </a:pPr>
            <a:r>
              <a:rPr lang="zh-TW" altLang="en-US" b="1" dirty="0"/>
              <a:t>不能提前結束 </a:t>
            </a:r>
            <a:r>
              <a:rPr lang="en-US" altLang="zh-TW" b="1" dirty="0"/>
              <a:t>(early termination)</a:t>
            </a:r>
            <a:r>
              <a:rPr lang="zh-TW" altLang="en-US" b="1" dirty="0"/>
              <a:t>：</a:t>
            </a:r>
            <a:r>
              <a:rPr lang="zh-TW" altLang="en-US" dirty="0"/>
              <a:t> 突發傳輸必須完成協議中約定的所有數據操作，否則會導致協議不兼容。</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427E647-4089-F467-56FB-559BC52D836A}"/>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7266374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6098-6EDB-65BC-F5FF-71F82932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56A457-EE9E-9600-9D5C-2D9F15500C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9770C-75E4-25D6-17F3-CB14F80D51CF}"/>
              </a:ext>
            </a:extLst>
          </p:cNvPr>
          <p:cNvSpPr>
            <a:spLocks noGrp="1"/>
          </p:cNvSpPr>
          <p:nvPr>
            <p:ph type="body" idx="1"/>
          </p:nvPr>
        </p:nvSpPr>
        <p:spPr/>
        <p:txBody>
          <a:bodyPr/>
          <a:lstStyle/>
          <a:p>
            <a:r>
              <a:rPr lang="zh-TW" altLang="en-US" b="1" dirty="0"/>
              <a:t>突發傳輸寬度 </a:t>
            </a:r>
            <a:r>
              <a:rPr lang="en-US" altLang="zh-TW" b="1" dirty="0"/>
              <a:t>(Burst Size)</a:t>
            </a:r>
          </a:p>
          <a:p>
            <a:pPr>
              <a:buFont typeface="Arial" panose="020B0604020202020204" pitchFamily="34" charset="0"/>
              <a:buChar char="•"/>
            </a:pPr>
            <a:r>
              <a:rPr lang="zh-TW" altLang="en-US" dirty="0"/>
              <a:t>突發傳輸寬度定義了每周期傳輸的數據量，單位是字節 </a:t>
            </a:r>
            <a:r>
              <a:rPr lang="en-US" altLang="zh-TW" dirty="0"/>
              <a:t>(Byte)</a:t>
            </a:r>
            <a:r>
              <a:rPr lang="zh-TW" altLang="en-US" dirty="0"/>
              <a:t>。</a:t>
            </a:r>
          </a:p>
          <a:p>
            <a:pPr>
              <a:buFont typeface="Arial" panose="020B0604020202020204" pitchFamily="34" charset="0"/>
              <a:buChar char="•"/>
            </a:pPr>
            <a:r>
              <a:rPr lang="zh-TW" altLang="en-US" dirty="0"/>
              <a:t>在 </a:t>
            </a:r>
            <a:r>
              <a:rPr lang="en-US" altLang="zh-TW" dirty="0"/>
              <a:t>AXI </a:t>
            </a:r>
            <a:r>
              <a:rPr lang="zh-TW" altLang="en-US" dirty="0"/>
              <a:t>協議中，這由 </a:t>
            </a:r>
            <a:r>
              <a:rPr lang="en-US" altLang="zh-TW" b="1" dirty="0"/>
              <a:t>AXSIZE </a:t>
            </a:r>
            <a:r>
              <a:rPr lang="zh-TW" altLang="en-US" b="1" dirty="0"/>
              <a:t>信號</a:t>
            </a:r>
            <a:r>
              <a:rPr lang="zh-TW" altLang="en-US" dirty="0"/>
              <a:t> 控制。</a:t>
            </a:r>
          </a:p>
          <a:p>
            <a:pPr>
              <a:buFont typeface="Arial" panose="020B0604020202020204" pitchFamily="34" charset="0"/>
              <a:buChar char="•"/>
            </a:pPr>
            <a:r>
              <a:rPr lang="en-US" altLang="zh-TW" b="1" dirty="0"/>
              <a:t>AXSIZE </a:t>
            </a:r>
            <a:r>
              <a:rPr lang="zh-TW" altLang="en-US" b="1" dirty="0"/>
              <a:t>的位寬為 </a:t>
            </a:r>
            <a:r>
              <a:rPr lang="en-US" altLang="zh-TW" b="1" dirty="0"/>
              <a:t>3-bit</a:t>
            </a:r>
            <a:r>
              <a:rPr lang="zh-TW" altLang="en-US" dirty="0"/>
              <a:t>，用於表示每周期的傳輸寬度，公式</a:t>
            </a:r>
            <a:r>
              <a:rPr lang="en-US" altLang="zh-TW" dirty="0"/>
              <a:t>=</a:t>
            </a:r>
            <a:r>
              <a:rPr lang="en-US" altLang="zh-CN" b="0" i="0" dirty="0">
                <a:solidFill>
                  <a:srgbClr val="333333"/>
                </a:solidFill>
                <a:effectLst/>
                <a:latin typeface="Roboto" panose="02000000000000000000" pitchFamily="2" charset="0"/>
              </a:rPr>
              <a:t>2 ^ AXSIZE</a:t>
            </a:r>
          </a:p>
          <a:p>
            <a:pPr>
              <a:buFont typeface="Arial" panose="020B0604020202020204" pitchFamily="34" charset="0"/>
              <a:buChar char="•"/>
            </a:pPr>
            <a:r>
              <a:rPr lang="zh-TW" altLang="en-US" dirty="0"/>
              <a:t>例如：當 </a:t>
            </a:r>
            <a:r>
              <a:rPr lang="en-US" altLang="zh-TW" dirty="0"/>
              <a:t>AXSIZE = 0b000 </a:t>
            </a:r>
            <a:r>
              <a:rPr lang="zh-TW" altLang="en-US" dirty="0"/>
              <a:t>時，傳輸寬度 </a:t>
            </a:r>
            <a:r>
              <a:rPr lang="en-US" altLang="zh-TW" dirty="0"/>
              <a:t>= 20=12^0 = 120=1 </a:t>
            </a:r>
            <a:r>
              <a:rPr lang="zh-TW" altLang="en-US" dirty="0"/>
              <a:t>字節（</a:t>
            </a:r>
            <a:r>
              <a:rPr lang="en-US" altLang="zh-TW" dirty="0"/>
              <a:t>8 </a:t>
            </a:r>
            <a:r>
              <a:rPr lang="zh-TW" altLang="en-US" dirty="0"/>
              <a:t>位）。</a:t>
            </a:r>
          </a:p>
          <a:p>
            <a:pPr>
              <a:buFont typeface="Arial" panose="020B0604020202020204" pitchFamily="34" charset="0"/>
              <a:buChar char="•"/>
            </a:pPr>
            <a:r>
              <a:rPr lang="zh-TW" altLang="en-US" dirty="0"/>
              <a:t>當 </a:t>
            </a:r>
            <a:r>
              <a:rPr lang="en-US" altLang="zh-TW" dirty="0"/>
              <a:t>AXSIZE = 0b011 </a:t>
            </a:r>
            <a:r>
              <a:rPr lang="zh-TW" altLang="en-US" dirty="0"/>
              <a:t>時，傳輸寬度 </a:t>
            </a:r>
            <a:r>
              <a:rPr lang="en-US" altLang="zh-TW" dirty="0"/>
              <a:t>= 23=82^3 = 823=8 </a:t>
            </a:r>
            <a:r>
              <a:rPr lang="zh-TW" altLang="en-US" dirty="0"/>
              <a:t>字節（</a:t>
            </a:r>
            <a:r>
              <a:rPr lang="en-US" altLang="zh-TW" dirty="0"/>
              <a:t>64 </a:t>
            </a:r>
            <a:r>
              <a:rPr lang="zh-TW" altLang="en-US" dirty="0"/>
              <a:t>位）。</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750"/>
              </a:spcAft>
            </a:pPr>
            <a:r>
              <a:rPr lang="zh-CN" altLang="en-US" b="0" i="0" dirty="0">
                <a:solidFill>
                  <a:srgbClr val="333333"/>
                </a:solidFill>
                <a:effectLst/>
                <a:latin typeface="Roboto" panose="02000000000000000000" pitchFamily="2" charset="0"/>
              </a:rPr>
              <a:t>共有 </a:t>
            </a:r>
            <a:r>
              <a:rPr lang="en-US" altLang="zh-CN" b="0" i="0" dirty="0">
                <a:solidFill>
                  <a:srgbClr val="333333"/>
                </a:solidFill>
                <a:effectLst/>
                <a:latin typeface="Roboto" panose="02000000000000000000" pitchFamily="2" charset="0"/>
              </a:rPr>
              <a:t>3 </a:t>
            </a:r>
            <a:r>
              <a:rPr lang="zh-CN" altLang="en-US" b="0" i="0" dirty="0">
                <a:solidFill>
                  <a:srgbClr val="333333"/>
                </a:solidFill>
                <a:effectLst/>
                <a:latin typeface="Roboto" panose="02000000000000000000" pitchFamily="2" charset="0"/>
              </a:rPr>
              <a:t>种，分别为 </a:t>
            </a: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a:t>
            </a:r>
            <a:r>
              <a:rPr lang="en-US" altLang="zh-CN" b="0" i="0" dirty="0">
                <a:solidFill>
                  <a:srgbClr val="333333"/>
                </a:solidFill>
                <a:effectLst/>
                <a:latin typeface="Roboto" panose="02000000000000000000" pitchFamily="2" charset="0"/>
              </a:rPr>
              <a:t>INCR </a:t>
            </a:r>
            <a:r>
              <a:rPr lang="zh-CN" altLang="en-US" b="0" i="0" dirty="0">
                <a:solidFill>
                  <a:srgbClr val="333333"/>
                </a:solidFill>
                <a:effectLst/>
                <a:latin typeface="Roboto" panose="02000000000000000000" pitchFamily="2" charset="0"/>
              </a:rPr>
              <a:t>以及 </a:t>
            </a: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：每次传输事务的地址均为同一地址。该类型适合对同一地址进行反复操作，例如写入或者读出</a:t>
            </a:r>
            <a:r>
              <a:rPr lang="en-US" altLang="zh-CN" b="0" i="0" dirty="0">
                <a:solidFill>
                  <a:srgbClr val="333333"/>
                </a:solidFill>
                <a:effectLst/>
                <a:latin typeface="Roboto" panose="02000000000000000000" pitchFamily="2" charset="0"/>
              </a:rPr>
              <a:t>FIFO</a:t>
            </a:r>
            <a:r>
              <a:rPr lang="zh-CN" altLang="en-US" b="0" i="0" dirty="0">
                <a:solidFill>
                  <a:srgbClr val="333333"/>
                </a:solidFill>
                <a:effectLst/>
                <a:latin typeface="Roboto" panose="02000000000000000000" pitchFamily="2" charset="0"/>
              </a:rPr>
              <a:t>，其操作地址就是固定的。</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INCR</a:t>
            </a:r>
            <a:r>
              <a:rPr lang="zh-CN" altLang="en-US" b="0" i="0" dirty="0">
                <a:solidFill>
                  <a:srgbClr val="333333"/>
                </a:solidFill>
                <a:effectLst/>
                <a:latin typeface="Roboto" panose="02000000000000000000" pitchFamily="2" charset="0"/>
              </a:rPr>
              <a:t>：增量突发，后续数据的地址在初始地址的基础上进行递增，递增幅度与传输宽度相同。适合对于 </a:t>
            </a:r>
            <a:r>
              <a:rPr lang="en-US" altLang="zh-CN" b="0" i="0" dirty="0">
                <a:solidFill>
                  <a:srgbClr val="333333"/>
                </a:solidFill>
                <a:effectLst/>
                <a:latin typeface="Roboto" panose="02000000000000000000" pitchFamily="2" charset="0"/>
              </a:rPr>
              <a:t>RAM </a:t>
            </a:r>
            <a:r>
              <a:rPr lang="zh-CN" altLang="en-US" b="0" i="0" dirty="0">
                <a:solidFill>
                  <a:srgbClr val="333333"/>
                </a:solidFill>
                <a:effectLst/>
                <a:latin typeface="Roboto" panose="02000000000000000000" pitchFamily="2" charset="0"/>
              </a:rPr>
              <a:t>等通过地址映射（</a:t>
            </a:r>
            <a:r>
              <a:rPr lang="en-US" altLang="zh-CN" b="0" i="0" dirty="0">
                <a:solidFill>
                  <a:srgbClr val="333333"/>
                </a:solidFill>
                <a:effectLst/>
                <a:latin typeface="Roboto" panose="02000000000000000000" pitchFamily="2" charset="0"/>
              </a:rPr>
              <a:t>mapped memory</a:t>
            </a:r>
            <a:r>
              <a:rPr lang="zh-CN" altLang="en-US" b="0" i="0" dirty="0">
                <a:solidFill>
                  <a:srgbClr val="333333"/>
                </a:solidFill>
                <a:effectLst/>
                <a:latin typeface="Roboto" panose="02000000000000000000" pitchFamily="2" charset="0"/>
              </a:rPr>
              <a:t>）的存储介质进行读写操作，最为常用</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：与增量突发类似，不过其地址增长到最高地址后会跳转到边界地址，再重新递增。适合对</a:t>
            </a:r>
            <a:r>
              <a:rPr lang="en-US" altLang="zh-CN" b="0" i="0" dirty="0">
                <a:solidFill>
                  <a:srgbClr val="333333"/>
                </a:solidFill>
                <a:effectLst/>
                <a:latin typeface="Roboto" panose="02000000000000000000" pitchFamily="2" charset="0"/>
              </a:rPr>
              <a:t>cache</a:t>
            </a:r>
            <a:r>
              <a:rPr lang="zh-CN" altLang="en-US" b="0" i="0" dirty="0">
                <a:solidFill>
                  <a:srgbClr val="333333"/>
                </a:solidFill>
                <a:effectLst/>
                <a:latin typeface="Roboto" panose="02000000000000000000" pitchFamily="2" charset="0"/>
              </a:rPr>
              <a:t>的访问</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写选取（</a:t>
            </a:r>
            <a:r>
              <a:rPr lang="en-US" altLang="zh-CN" b="1" i="0" dirty="0">
                <a:solidFill>
                  <a:srgbClr val="333333"/>
                </a:solidFill>
                <a:effectLst/>
                <a:latin typeface="Roboto" panose="02000000000000000000" pitchFamily="2" charset="0"/>
              </a:rPr>
              <a:t>Write strobes</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en-US" altLang="zh-TW" dirty="0"/>
              <a:t>WSTRB </a:t>
            </a:r>
            <a:r>
              <a:rPr lang="zh-TW" altLang="en-US" dirty="0"/>
              <a:t>是 </a:t>
            </a:r>
            <a:r>
              <a:rPr lang="en-US" altLang="zh-TW" dirty="0"/>
              <a:t>AXI </a:t>
            </a:r>
            <a:r>
              <a:rPr lang="zh-TW" altLang="en-US" dirty="0"/>
              <a:t>協議中的一個 </a:t>
            </a:r>
            <a:r>
              <a:rPr lang="zh-TW" altLang="en-US" b="1" dirty="0"/>
              <a:t>寫選取信號 </a:t>
            </a:r>
            <a:r>
              <a:rPr lang="en-US" altLang="zh-TW" b="1" dirty="0"/>
              <a:t>(Write strobes)</a:t>
            </a:r>
            <a:r>
              <a:rPr lang="zh-TW" altLang="en-US" dirty="0"/>
              <a:t>，其每一位（</a:t>
            </a:r>
            <a:r>
              <a:rPr lang="en-US" altLang="zh-TW" dirty="0"/>
              <a:t>bit</a:t>
            </a:r>
            <a:r>
              <a:rPr lang="zh-TW" altLang="en-US" dirty="0"/>
              <a:t>）對應數據通道中的一個字節是否有效。當 </a:t>
            </a:r>
            <a:r>
              <a:rPr lang="en-US" altLang="zh-TW" dirty="0"/>
              <a:t>WSTRB[n] </a:t>
            </a:r>
            <a:r>
              <a:rPr lang="zh-TW" altLang="en-US" dirty="0"/>
              <a:t>為 </a:t>
            </a:r>
            <a:r>
              <a:rPr lang="en-US" altLang="zh-TW" dirty="0"/>
              <a:t>1 </a:t>
            </a:r>
            <a:r>
              <a:rPr lang="zh-TW" altLang="en-US" dirty="0"/>
              <a:t>時，對應的數據字節（</a:t>
            </a:r>
            <a:r>
              <a:rPr lang="en-US" altLang="zh-TW" dirty="0"/>
              <a:t>WDATA[8n+7:8n]</a:t>
            </a:r>
            <a:r>
              <a:rPr lang="zh-TW" altLang="en-US" dirty="0"/>
              <a:t>）有效；當 </a:t>
            </a:r>
            <a:r>
              <a:rPr lang="en-US" altLang="zh-TW" dirty="0"/>
              <a:t>WSTRB[n] </a:t>
            </a:r>
            <a:r>
              <a:rPr lang="zh-TW" altLang="en-US" dirty="0"/>
              <a:t>為 </a:t>
            </a:r>
            <a:r>
              <a:rPr lang="en-US" altLang="zh-TW" dirty="0"/>
              <a:t>0 </a:t>
            </a:r>
            <a:r>
              <a:rPr lang="zh-TW" altLang="en-US" dirty="0"/>
              <a:t>時，對應的數據字節無效。例如：在 </a:t>
            </a:r>
            <a:r>
              <a:rPr lang="en-US" altLang="zh-TW" dirty="0"/>
              <a:t>32-bit </a:t>
            </a:r>
            <a:r>
              <a:rPr lang="zh-TW" altLang="en-US" dirty="0"/>
              <a:t>的數據總線中，</a:t>
            </a:r>
            <a:r>
              <a:rPr lang="en-US" altLang="zh-TW" dirty="0"/>
              <a:t>WSTRB </a:t>
            </a:r>
            <a:r>
              <a:rPr lang="zh-TW" altLang="en-US" dirty="0"/>
              <a:t>信號有 </a:t>
            </a:r>
            <a:r>
              <a:rPr lang="en-US" altLang="zh-TW" dirty="0"/>
              <a:t>4 </a:t>
            </a:r>
            <a:r>
              <a:rPr lang="zh-TW" altLang="en-US" dirty="0"/>
              <a:t>個 </a:t>
            </a:r>
            <a:r>
              <a:rPr lang="en-US" altLang="zh-TW" dirty="0"/>
              <a:t>bit</a:t>
            </a:r>
            <a:r>
              <a:rPr lang="zh-TW" altLang="en-US" dirty="0"/>
              <a:t>，分別控制 </a:t>
            </a:r>
            <a:r>
              <a:rPr lang="en-US" altLang="zh-TW" dirty="0"/>
              <a:t>4 </a:t>
            </a:r>
            <a:r>
              <a:rPr lang="zh-TW" altLang="en-US" dirty="0"/>
              <a:t>個字節的有效性。</a:t>
            </a:r>
            <a:endParaRPr lang="en-US" altLang="zh-TW" dirty="0"/>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读、写响应（</a:t>
            </a:r>
            <a:r>
              <a:rPr lang="en-US" altLang="zh-CN" b="1" i="0" dirty="0">
                <a:solidFill>
                  <a:srgbClr val="333333"/>
                </a:solidFill>
                <a:effectLst/>
                <a:latin typeface="Roboto" panose="02000000000000000000" pitchFamily="2" charset="0"/>
              </a:rPr>
              <a:t>Read and write response</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响应值包括：</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OKAY (0b00)</a:t>
            </a:r>
            <a:r>
              <a:rPr lang="zh-CN" altLang="en-US" b="0" i="0" dirty="0">
                <a:solidFill>
                  <a:srgbClr val="333333"/>
                </a:solidFill>
                <a:effectLst/>
                <a:latin typeface="Roboto" panose="02000000000000000000" pitchFamily="2" charset="0"/>
              </a:rPr>
              <a:t>：正常访问成功。表示已成功完成正常访问</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EXOKAY (0b01)</a:t>
            </a:r>
            <a:r>
              <a:rPr lang="zh-CN" altLang="en-US" b="0" i="0" dirty="0">
                <a:solidFill>
                  <a:srgbClr val="333333"/>
                </a:solidFill>
                <a:effectLst/>
                <a:latin typeface="Roboto" panose="02000000000000000000" pitchFamily="2" charset="0"/>
              </a:rPr>
              <a:t>：专属访问成功。</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SLVERR (0b10)</a:t>
            </a:r>
            <a:r>
              <a:rPr lang="zh-CN" altLang="en-US" b="0" i="0" dirty="0">
                <a:solidFill>
                  <a:srgbClr val="333333"/>
                </a:solidFill>
                <a:effectLst/>
                <a:latin typeface="Roboto" panose="02000000000000000000" pitchFamily="2" charset="0"/>
              </a:rPr>
              <a:t>：从设备错误。已成功访问从设备，但从设备希望向发端主设备返回错误条件（例如，数据读取无效）。</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DECERR (0b11)</a:t>
            </a:r>
            <a:r>
              <a:rPr lang="zh-CN" altLang="en-US" b="0" i="0" dirty="0">
                <a:solidFill>
                  <a:srgbClr val="333333"/>
                </a:solidFill>
                <a:effectLst/>
                <a:latin typeface="Roboto" panose="02000000000000000000" pitchFamily="2" charset="0"/>
              </a:rPr>
              <a:t>：解码器错误。通常由互连组件生成，用于指示传输事务地址处没有任何从设备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5B424FF-2BAA-030E-0528-FC432985EEEA}"/>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31260081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76</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5299525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81</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90</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93</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A4B2-879E-05A0-E68A-8D6D6B574A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5171B-52A9-9BFA-3D37-58F81F4D27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B0CEE9-226C-9E2F-206A-953DE7EAC86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E88DA05-A54E-53F2-6E0F-17E0922F2B03}"/>
              </a:ext>
            </a:extLst>
          </p:cNvPr>
          <p:cNvSpPr>
            <a:spLocks noGrp="1"/>
          </p:cNvSpPr>
          <p:nvPr>
            <p:ph type="sldNum" sz="quarter" idx="10"/>
          </p:nvPr>
        </p:nvSpPr>
        <p:spPr/>
        <p:txBody>
          <a:bodyPr/>
          <a:lstStyle/>
          <a:p>
            <a:fld id="{F4F633F3-5D0E-4770-8750-05DED033C41B}" type="slidenum">
              <a:rPr lang="zh-CN" altLang="en-US" smtClean="0"/>
              <a:t>97</a:t>
            </a:fld>
            <a:endParaRPr lang="zh-CN" altLang="en-US"/>
          </a:p>
        </p:txBody>
      </p:sp>
    </p:spTree>
    <p:extLst>
      <p:ext uri="{BB962C8B-B14F-4D97-AF65-F5344CB8AC3E}">
        <p14:creationId xmlns:p14="http://schemas.microsoft.com/office/powerpoint/2010/main" val="203935587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10C9-6FD7-EB3A-981B-A222D71251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2A200-DC83-91BC-2968-093B883D08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F12E97-1A95-382B-0FD3-4F311A098D88}"/>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D823C9EF-02DF-AB62-6894-3DC938AA934F}"/>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405251112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10E1-6ED7-4BDB-209A-BDD9999EF1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DB0BD1-9A5F-5F6F-97E7-44C7E03A13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1ADCE9-B190-1306-4D7C-87A6152796BC}"/>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2298548-5483-ECAD-6C9E-656AB896A922}"/>
              </a:ext>
            </a:extLst>
          </p:cNvPr>
          <p:cNvSpPr>
            <a:spLocks noGrp="1"/>
          </p:cNvSpPr>
          <p:nvPr>
            <p:ph type="sldNum" sz="quarter" idx="10"/>
          </p:nvPr>
        </p:nvSpPr>
        <p:spPr/>
        <p:txBody>
          <a:bodyPr/>
          <a:lstStyle/>
          <a:p>
            <a:fld id="{AB2A0F9D-3357-4A94-85C8-3B842B870DC6}" type="slidenum">
              <a:rPr lang="zh-CN" altLang="en-US" smtClean="0"/>
              <a:t>99</a:t>
            </a:fld>
            <a:endParaRPr lang="zh-CN" altLang="en-US"/>
          </a:p>
        </p:txBody>
      </p:sp>
    </p:spTree>
    <p:extLst>
      <p:ext uri="{BB962C8B-B14F-4D97-AF65-F5344CB8AC3E}">
        <p14:creationId xmlns:p14="http://schemas.microsoft.com/office/powerpoint/2010/main" val="3728976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24.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23.emf"/><Relationship Id="rId4" Type="http://schemas.openxmlformats.org/officeDocument/2006/relationships/package" Target="../embeddings/Microsoft_Visio_Drawing.vsdx"/><Relationship Id="rId9" Type="http://schemas.openxmlformats.org/officeDocument/2006/relationships/image" Target="../media/image25.e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41.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40.png"/><Relationship Id="rId4" Type="http://schemas.openxmlformats.org/officeDocument/2006/relationships/image" Target="../media/image139.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customXml" Target="../ink/ink1.xml"/><Relationship Id="rId5" Type="http://schemas.openxmlformats.org/officeDocument/2006/relationships/image" Target="../media/image45.emf"/><Relationship Id="rId4" Type="http://schemas.openxmlformats.org/officeDocument/2006/relationships/package" Target="../embeddings/Microsoft_Visio_Drawing3.vsdx"/></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111.png"/><Relationship Id="rId7"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3.jpeg"/><Relationship Id="rId5" Type="http://schemas.openxmlformats.org/officeDocument/2006/relationships/image" Target="../media/image82.png"/><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64.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1.jpg"/></Relationships>
</file>

<file path=ppt/slides/_rels/slide65.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93.jpg"/></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92.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8.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6"/>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spid="_x0000_s1032" name="Visio" r:id="rId4" imgW="4210057" imgH="1781111" progId="Visio.Drawing.15">
                    <p:embed/>
                  </p:oleObj>
                </mc:Choice>
                <mc:Fallback>
                  <p:oleObj name="Visio" r:id="rId4" imgW="4210057" imgH="1781111" progId="Visio.Drawing.15">
                    <p:embed/>
                    <p:pic>
                      <p:nvPicPr>
                        <p:cNvPr id="0" name=""/>
                        <p:cNvPicPr/>
                        <p:nvPr/>
                      </p:nvPicPr>
                      <p:blipFill>
                        <a:blip r:embed="rId5"/>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spid="_x0000_s1033" name="Visio" r:id="rId6" imgW="6000685" imgH="2666974" progId="Visio.Drawing.15">
                    <p:embed/>
                  </p:oleObj>
                </mc:Choice>
                <mc:Fallback>
                  <p:oleObj name="Visio" r:id="rId6" imgW="6000685" imgH="2666974" progId="Visio.Drawing.15">
                    <p:embed/>
                    <p:pic>
                      <p:nvPicPr>
                        <p:cNvPr id="0" name=""/>
                        <p:cNvPicPr/>
                        <p:nvPr/>
                      </p:nvPicPr>
                      <p:blipFill>
                        <a:blip r:embed="rId7"/>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679464" y="4973964"/>
            <a:ext cx="5010150" cy="2667001"/>
          </p:xfrm>
          <a:graphic>
            <a:graphicData uri="http://schemas.openxmlformats.org/presentationml/2006/ole">
              <mc:AlternateContent xmlns:mc="http://schemas.openxmlformats.org/markup-compatibility/2006">
                <mc:Choice xmlns:v="urn:schemas-microsoft-com:vml" Requires="v">
                  <p:oleObj spid="_x0000_s1034" name="Visio" r:id="rId8" imgW="5009940" imgH="2666974" progId="Visio.Drawing.15">
                    <p:embed/>
                  </p:oleObj>
                </mc:Choice>
                <mc:Fallback>
                  <p:oleObj name="Visio" r:id="rId8" imgW="5009940" imgH="2666974" progId="Visio.Drawing.15">
                    <p:embed/>
                    <p:pic>
                      <p:nvPicPr>
                        <p:cNvPr id="0" name=""/>
                        <p:cNvPicPr/>
                        <p:nvPr/>
                      </p:nvPicPr>
                      <p:blipFill>
                        <a:blip r:embed="rId9"/>
                        <a:stretch>
                          <a:fillRect/>
                        </a:stretch>
                      </p:blipFill>
                      <p:spPr>
                        <a:xfrm>
                          <a:off x="4679464" y="4973964"/>
                          <a:ext cx="5010150" cy="2667001"/>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452F87-1BD6-429E-8352-AC08057CA99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994D0F-BABE-CE8F-734A-4E9D72C08499}"/>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D50BC036-3BF5-0280-A039-E6FFC596297D}"/>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1A66BED-F1C1-D944-D072-54310F2BFA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FF0DC35-EF1D-4500-7A83-7E4AE3C3E78E}"/>
              </a:ext>
            </a:extLst>
          </p:cNvPr>
          <p:cNvSpPr>
            <a:spLocks noGrp="1"/>
          </p:cNvSpPr>
          <p:nvPr>
            <p:ph type="sldNum" sz="quarter" idx="12"/>
          </p:nvPr>
        </p:nvSpPr>
        <p:spPr/>
        <p:txBody>
          <a:bodyPr/>
          <a:lstStyle/>
          <a:p>
            <a:fld id="{565CE74E-AB26-4998-AD42-012C4C1AD076}" type="slidenum">
              <a:rPr lang="zh-CN" altLang="en-US" smtClean="0"/>
              <a:t>100</a:t>
            </a:fld>
            <a:endParaRPr lang="zh-CN" altLang="en-US" dirty="0"/>
          </a:p>
        </p:txBody>
      </p:sp>
      <p:graphicFrame>
        <p:nvGraphicFramePr>
          <p:cNvPr id="9" name="表格 8">
            <a:extLst>
              <a:ext uri="{FF2B5EF4-FFF2-40B4-BE49-F238E27FC236}">
                <a16:creationId xmlns:a16="http://schemas.microsoft.com/office/drawing/2014/main" id="{09F7DC66-94B1-1911-5574-BDEAB9E01E22}"/>
              </a:ext>
            </a:extLst>
          </p:cNvPr>
          <p:cNvGraphicFramePr>
            <a:graphicFrameLocks noGrp="1"/>
          </p:cNvGraphicFramePr>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0412860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81CF5E-35EC-F844-9B47-89D5D39E664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28775D-6E24-5368-F96B-ED6C4285FB94}"/>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B30D1439-EE16-5538-0628-0AD2D08D8D7B}"/>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AB68AFD6-086B-0D04-743B-0673A64EC97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D8A8B61-5434-8371-5624-4A7FC74CC013}"/>
              </a:ext>
            </a:extLst>
          </p:cNvPr>
          <p:cNvSpPr>
            <a:spLocks noGrp="1"/>
          </p:cNvSpPr>
          <p:nvPr>
            <p:ph type="sldNum" sz="quarter" idx="12"/>
          </p:nvPr>
        </p:nvSpPr>
        <p:spPr/>
        <p:txBody>
          <a:bodyPr/>
          <a:lstStyle/>
          <a:p>
            <a:fld id="{565CE74E-AB26-4998-AD42-012C4C1AD076}" type="slidenum">
              <a:rPr lang="zh-CN" altLang="en-US" smtClean="0"/>
              <a:t>101</a:t>
            </a:fld>
            <a:endParaRPr lang="zh-CN" altLang="en-US" dirty="0"/>
          </a:p>
        </p:txBody>
      </p:sp>
      <p:pic>
        <p:nvPicPr>
          <p:cNvPr id="4" name="圖片 3">
            <a:extLst>
              <a:ext uri="{FF2B5EF4-FFF2-40B4-BE49-F238E27FC236}">
                <a16:creationId xmlns:a16="http://schemas.microsoft.com/office/drawing/2014/main" id="{E0655827-9F97-FDBA-C7E8-28E78AA0FC5D}"/>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36364255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102</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103</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104</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105</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106</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759750014"/>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107</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08</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108</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Apr. 2024.</a:t>
            </a:r>
            <a:endParaRPr lang="en-US" altLang="zh-TW" dirty="0">
              <a:solidFill>
                <a:srgbClr val="FF0000"/>
              </a:solidFill>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109</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110</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111</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112</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spid="_x0000_s2052" name="Visio" r:id="rId4" imgW="9601026" imgH="7229398" progId="Visio.Drawing.15">
                  <p:embed/>
                </p:oleObj>
              </mc:Choice>
              <mc:Fallback>
                <p:oleObj name="Visio" r:id="rId4" imgW="9601026" imgH="7229398" progId="Visio.Drawing.15">
                  <p:embed/>
                  <p:pic>
                    <p:nvPicPr>
                      <p:cNvPr id="0" name=""/>
                      <p:cNvPicPr/>
                      <p:nvPr/>
                    </p:nvPicPr>
                    <p:blipFill>
                      <a:blip r:embed="rId5"/>
                      <a:stretch>
                        <a:fillRect/>
                      </a:stretch>
                    </p:blipFill>
                    <p:spPr>
                      <a:xfrm>
                        <a:off x="1722438" y="719138"/>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929558"/>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Utilizes Cooley-Tukey decomposition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996806" cy="400110"/>
            <a:chOff x="568442" y="319364"/>
            <a:chExt cx="49968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89929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571681292"/>
              </p:ext>
            </p:extLst>
          </p:nvPr>
        </p:nvGraphicFramePr>
        <p:xfrm>
          <a:off x="5154001" y="1356532"/>
          <a:ext cx="6810650" cy="4344150"/>
        </p:xfrm>
        <a:graphic>
          <a:graphicData uri="http://schemas.openxmlformats.org/drawingml/2006/table">
            <a:tbl>
              <a:tblPr firstRow="1" bandRow="1">
                <a:tableStyleId>{5C22544A-7EE6-4342-B048-85BDC9FD1C3A}</a:tableStyleId>
              </a:tblPr>
              <a:tblGrid>
                <a:gridCol w="1230088">
                  <a:extLst>
                    <a:ext uri="{9D8B030D-6E8A-4147-A177-3AD203B41FA5}">
                      <a16:colId xmlns:a16="http://schemas.microsoft.com/office/drawing/2014/main" val="3145363978"/>
                    </a:ext>
                  </a:extLst>
                </a:gridCol>
                <a:gridCol w="366767">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4170490">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pic>
        <p:nvPicPr>
          <p:cNvPr id="3" name="圖片 2">
            <a:extLst>
              <a:ext uri="{FF2B5EF4-FFF2-40B4-BE49-F238E27FC236}">
                <a16:creationId xmlns:a16="http://schemas.microsoft.com/office/drawing/2014/main" id="{900255BC-8560-B9C9-E3A6-CD1E1820CC17}"/>
              </a:ext>
            </a:extLst>
          </p:cNvPr>
          <p:cNvPicPr>
            <a:picLocks noChangeAspect="1"/>
          </p:cNvPicPr>
          <p:nvPr/>
        </p:nvPicPr>
        <p:blipFill>
          <a:blip r:embed="rId3"/>
          <a:srcRect l="2437" r="2535"/>
          <a:stretch/>
        </p:blipFill>
        <p:spPr>
          <a:xfrm>
            <a:off x="312517" y="2205561"/>
            <a:ext cx="4653023" cy="2646091"/>
          </a:xfrm>
          <a:prstGeom prst="rect">
            <a:avLst/>
          </a:prstGeom>
        </p:spPr>
      </p:pic>
    </p:spTree>
    <p:extLst>
      <p:ext uri="{BB962C8B-B14F-4D97-AF65-F5344CB8AC3E}">
        <p14:creationId xmlns:p14="http://schemas.microsoft.com/office/powerpoint/2010/main" val="1750399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097B1-6735-D540-0FB6-CD604222AD7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015FEE-3BCA-4BA7-5371-A2BA5E462128}"/>
              </a:ext>
            </a:extLst>
          </p:cNvPr>
          <p:cNvGrpSpPr/>
          <p:nvPr/>
        </p:nvGrpSpPr>
        <p:grpSpPr>
          <a:xfrm>
            <a:off x="568443" y="319365"/>
            <a:ext cx="4939226" cy="400110"/>
            <a:chOff x="568442" y="319364"/>
            <a:chExt cx="4939226" cy="400111"/>
          </a:xfrm>
        </p:grpSpPr>
        <p:sp>
          <p:nvSpPr>
            <p:cNvPr id="55" name="文本框 23">
              <a:extLst>
                <a:ext uri="{FF2B5EF4-FFF2-40B4-BE49-F238E27FC236}">
                  <a16:creationId xmlns:a16="http://schemas.microsoft.com/office/drawing/2014/main" id="{F8C7ED89-BD5C-1507-5B8E-10138CE02C46}"/>
                </a:ext>
              </a:extLst>
            </p:cNvPr>
            <p:cNvSpPr txBox="1"/>
            <p:nvPr/>
          </p:nvSpPr>
          <p:spPr>
            <a:xfrm>
              <a:off x="665958" y="319364"/>
              <a:ext cx="484171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Task Assignment Table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B70CEC9-77B1-0FD6-EED0-A0D94A9DE9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C69E790-B4E2-92C9-C96F-E79672CF9627}"/>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graphicFrame>
        <p:nvGraphicFramePr>
          <p:cNvPr id="9" name="表格 8">
            <a:extLst>
              <a:ext uri="{FF2B5EF4-FFF2-40B4-BE49-F238E27FC236}">
                <a16:creationId xmlns:a16="http://schemas.microsoft.com/office/drawing/2014/main" id="{35CE82DE-0AB6-B415-6954-4D1574880943}"/>
              </a:ext>
            </a:extLst>
          </p:cNvPr>
          <p:cNvGraphicFramePr>
            <a:graphicFrameLocks noGrp="1"/>
          </p:cNvGraphicFramePr>
          <p:nvPr>
            <p:extLst>
              <p:ext uri="{D42A27DB-BD31-4B8C-83A1-F6EECF244321}">
                <p14:modId xmlns:p14="http://schemas.microsoft.com/office/powerpoint/2010/main" val="2433624727"/>
              </p:ext>
            </p:extLst>
          </p:nvPr>
        </p:nvGraphicFramePr>
        <p:xfrm>
          <a:off x="2288881" y="1427652"/>
          <a:ext cx="6810650" cy="4344150"/>
        </p:xfrm>
        <a:graphic>
          <a:graphicData uri="http://schemas.openxmlformats.org/drawingml/2006/table">
            <a:tbl>
              <a:tblPr firstRow="1" bandRow="1">
                <a:tableStyleId>{5C22544A-7EE6-4342-B048-85BDC9FD1C3A}</a:tableStyleId>
              </a:tblPr>
              <a:tblGrid>
                <a:gridCol w="1230088">
                  <a:extLst>
                    <a:ext uri="{9D8B030D-6E8A-4147-A177-3AD203B41FA5}">
                      <a16:colId xmlns:a16="http://schemas.microsoft.com/office/drawing/2014/main" val="3145363978"/>
                    </a:ext>
                  </a:extLst>
                </a:gridCol>
                <a:gridCol w="366767">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4170490">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spTree>
    <p:extLst>
      <p:ext uri="{BB962C8B-B14F-4D97-AF65-F5344CB8AC3E}">
        <p14:creationId xmlns:p14="http://schemas.microsoft.com/office/powerpoint/2010/main" val="2641642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0065" cy="400110"/>
            <a:chOff x="568442" y="319364"/>
            <a:chExt cx="332006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254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734135" cy="400110"/>
            <a:chOff x="568442" y="319364"/>
            <a:chExt cx="273413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63661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pic>
        <p:nvPicPr>
          <p:cNvPr id="5" name="圖片 4">
            <a:extLst>
              <a:ext uri="{FF2B5EF4-FFF2-40B4-BE49-F238E27FC236}">
                <a16:creationId xmlns:a16="http://schemas.microsoft.com/office/drawing/2014/main" id="{8CA95077-4CEF-4D64-95AC-FA4B67255AAE}"/>
              </a:ext>
            </a:extLst>
          </p:cNvPr>
          <p:cNvPicPr>
            <a:picLocks noChangeAspect="1"/>
          </p:cNvPicPr>
          <p:nvPr/>
        </p:nvPicPr>
        <p:blipFill rotWithShape="1">
          <a:blip r:embed="rId3"/>
          <a:srcRect l="231" r="-1"/>
          <a:stretch/>
        </p:blipFill>
        <p:spPr>
          <a:xfrm>
            <a:off x="336000" y="1070749"/>
            <a:ext cx="11520000" cy="4992427"/>
          </a:xfrm>
          <a:prstGeom prst="rect">
            <a:avLst/>
          </a:prstGeom>
        </p:spPr>
      </p:pic>
    </p:spTree>
    <p:extLst>
      <p:ext uri="{BB962C8B-B14F-4D97-AF65-F5344CB8AC3E}">
        <p14:creationId xmlns:p14="http://schemas.microsoft.com/office/powerpoint/2010/main" val="389401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83215" cy="400110"/>
            <a:chOff x="568442" y="319364"/>
            <a:chExt cx="288321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856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pic>
        <p:nvPicPr>
          <p:cNvPr id="4" name="圖片 3">
            <a:extLst>
              <a:ext uri="{FF2B5EF4-FFF2-40B4-BE49-F238E27FC236}">
                <a16:creationId xmlns:a16="http://schemas.microsoft.com/office/drawing/2014/main" id="{2E16898C-9326-4B43-A3CB-E0D901DF294B}"/>
              </a:ext>
            </a:extLst>
          </p:cNvPr>
          <p:cNvPicPr>
            <a:picLocks noChangeAspect="1"/>
          </p:cNvPicPr>
          <p:nvPr/>
        </p:nvPicPr>
        <p:blipFill>
          <a:blip r:embed="rId3"/>
          <a:stretch>
            <a:fillRect/>
          </a:stretch>
        </p:blipFill>
        <p:spPr>
          <a:xfrm>
            <a:off x="572859" y="1059718"/>
            <a:ext cx="11046281" cy="1822938"/>
          </a:xfrm>
          <a:prstGeom prst="rect">
            <a:avLst/>
          </a:prstGeom>
        </p:spPr>
      </p:pic>
      <p:pic>
        <p:nvPicPr>
          <p:cNvPr id="6" name="圖片 5">
            <a:extLst>
              <a:ext uri="{FF2B5EF4-FFF2-40B4-BE49-F238E27FC236}">
                <a16:creationId xmlns:a16="http://schemas.microsoft.com/office/drawing/2014/main" id="{5DB694EC-FF89-4563-90A5-14D849EEE37F}"/>
              </a:ext>
            </a:extLst>
          </p:cNvPr>
          <p:cNvPicPr>
            <a:picLocks noChangeAspect="1"/>
          </p:cNvPicPr>
          <p:nvPr/>
        </p:nvPicPr>
        <p:blipFill>
          <a:blip r:embed="rId4"/>
          <a:stretch>
            <a:fillRect/>
          </a:stretch>
        </p:blipFill>
        <p:spPr>
          <a:xfrm>
            <a:off x="1684797" y="3154319"/>
            <a:ext cx="8566961" cy="2540070"/>
          </a:xfrm>
          <a:prstGeom prst="rect">
            <a:avLst/>
          </a:prstGeom>
        </p:spPr>
      </p:pic>
      <p:sp>
        <p:nvSpPr>
          <p:cNvPr id="7" name="矩形 6">
            <a:extLst>
              <a:ext uri="{FF2B5EF4-FFF2-40B4-BE49-F238E27FC236}">
                <a16:creationId xmlns:a16="http://schemas.microsoft.com/office/drawing/2014/main" id="{5A4809B5-8351-497F-88FD-BD08A8753125}"/>
              </a:ext>
            </a:extLst>
          </p:cNvPr>
          <p:cNvSpPr/>
          <p:nvPr/>
        </p:nvSpPr>
        <p:spPr>
          <a:xfrm>
            <a:off x="8374380" y="538734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8E87B2C-7736-4B34-A141-CC2884268815}"/>
              </a:ext>
            </a:extLst>
          </p:cNvPr>
          <p:cNvSpPr/>
          <p:nvPr/>
        </p:nvSpPr>
        <p:spPr>
          <a:xfrm>
            <a:off x="10848975" y="239077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endCxn id="7" idx="0"/>
          </p:cNvCxnSpPr>
          <p:nvPr/>
        </p:nvCxnSpPr>
        <p:spPr>
          <a:xfrm>
            <a:off x="9306560" y="5387340"/>
            <a:ext cx="65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7" idx="0"/>
            <a:endCxn id="11" idx="2"/>
          </p:cNvCxnSpPr>
          <p:nvPr/>
        </p:nvCxnSpPr>
        <p:spPr>
          <a:xfrm flipV="1">
            <a:off x="9313069" y="2754630"/>
            <a:ext cx="1837849" cy="26327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6619875" y="127063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52600" y="41148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91289" y="1634490"/>
            <a:ext cx="4230529" cy="24803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355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3" name="圖片 2">
            <a:extLst>
              <a:ext uri="{FF2B5EF4-FFF2-40B4-BE49-F238E27FC236}">
                <a16:creationId xmlns:a16="http://schemas.microsoft.com/office/drawing/2014/main" id="{E5B9F581-92B7-4069-8D01-0827F0B12D87}"/>
              </a:ext>
            </a:extLst>
          </p:cNvPr>
          <p:cNvPicPr>
            <a:picLocks noChangeAspect="1"/>
          </p:cNvPicPr>
          <p:nvPr/>
        </p:nvPicPr>
        <p:blipFill>
          <a:blip r:embed="rId3"/>
          <a:stretch>
            <a:fillRect/>
          </a:stretch>
        </p:blipFill>
        <p:spPr>
          <a:xfrm>
            <a:off x="336000" y="938637"/>
            <a:ext cx="11520000" cy="4980725"/>
          </a:xfrm>
          <a:prstGeom prst="rect">
            <a:avLst/>
          </a:prstGeom>
        </p:spPr>
      </p:pic>
    </p:spTree>
    <p:extLst>
      <p:ext uri="{BB962C8B-B14F-4D97-AF65-F5344CB8AC3E}">
        <p14:creationId xmlns:p14="http://schemas.microsoft.com/office/powerpoint/2010/main" val="2141615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920DC1AB-3E43-4A17-A7C5-1E02AB245226}"/>
              </a:ext>
            </a:extLst>
          </p:cNvPr>
          <p:cNvPicPr>
            <a:picLocks noChangeAspect="1"/>
          </p:cNvPicPr>
          <p:nvPr/>
        </p:nvPicPr>
        <p:blipFill>
          <a:blip r:embed="rId3"/>
          <a:stretch>
            <a:fillRect/>
          </a:stretch>
        </p:blipFill>
        <p:spPr>
          <a:xfrm>
            <a:off x="1041082" y="3836231"/>
            <a:ext cx="10080000" cy="2224903"/>
          </a:xfrm>
          <a:prstGeom prst="rect">
            <a:avLst/>
          </a:prstGeom>
        </p:spPr>
      </p:pic>
      <p:pic>
        <p:nvPicPr>
          <p:cNvPr id="3" name="圖片 2">
            <a:extLst>
              <a:ext uri="{FF2B5EF4-FFF2-40B4-BE49-F238E27FC236}">
                <a16:creationId xmlns:a16="http://schemas.microsoft.com/office/drawing/2014/main" id="{16176280-DB49-48EA-A884-5C583D3E92C2}"/>
              </a:ext>
            </a:extLst>
          </p:cNvPr>
          <p:cNvPicPr>
            <a:picLocks noChangeAspect="1"/>
          </p:cNvPicPr>
          <p:nvPr/>
        </p:nvPicPr>
        <p:blipFill>
          <a:blip r:embed="rId4"/>
          <a:stretch>
            <a:fillRect/>
          </a:stretch>
        </p:blipFill>
        <p:spPr>
          <a:xfrm>
            <a:off x="1041082" y="833941"/>
            <a:ext cx="10080000" cy="2551898"/>
          </a:xfrm>
          <a:prstGeom prst="rect">
            <a:avLst/>
          </a:prstGeom>
        </p:spPr>
      </p:pic>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
        <p:nvSpPr>
          <p:cNvPr id="11" name="矩形 10">
            <a:extLst>
              <a:ext uri="{FF2B5EF4-FFF2-40B4-BE49-F238E27FC236}">
                <a16:creationId xmlns:a16="http://schemas.microsoft.com/office/drawing/2014/main" id="{48E87B2C-7736-4B34-A141-CC2884268815}"/>
              </a:ext>
            </a:extLst>
          </p:cNvPr>
          <p:cNvSpPr/>
          <p:nvPr/>
        </p:nvSpPr>
        <p:spPr>
          <a:xfrm>
            <a:off x="7580316" y="2109890"/>
            <a:ext cx="687384" cy="419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cxnSpLocks/>
          </p:cNvCxnSpPr>
          <p:nvPr/>
        </p:nvCxnSpPr>
        <p:spPr>
          <a:xfrm flipH="1" flipV="1">
            <a:off x="9995975" y="5855970"/>
            <a:ext cx="6510" cy="80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26" idx="0"/>
            <a:endCxn id="11" idx="2"/>
          </p:cNvCxnSpPr>
          <p:nvPr/>
        </p:nvCxnSpPr>
        <p:spPr>
          <a:xfrm flipH="1" flipV="1">
            <a:off x="7924008" y="2529840"/>
            <a:ext cx="2078477" cy="334131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4909184" y="862964"/>
            <a:ext cx="676275" cy="413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42440" y="50546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81129" y="1276350"/>
            <a:ext cx="2566193" cy="37782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E3B5F9-70C3-4071-A646-0BA2A2C2AC7A}"/>
              </a:ext>
            </a:extLst>
          </p:cNvPr>
          <p:cNvSpPr/>
          <p:nvPr/>
        </p:nvSpPr>
        <p:spPr>
          <a:xfrm>
            <a:off x="9063796" y="5871152"/>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505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the reduced result and performing necessary additions or subtractions with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r="-1121"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mod q</a:t>
            </a:r>
          </a:p>
        </p:txBody>
      </p:sp>
    </p:spTree>
    <p:extLst>
      <p:ext uri="{BB962C8B-B14F-4D97-AF65-F5344CB8AC3E}">
        <p14:creationId xmlns:p14="http://schemas.microsoft.com/office/powerpoint/2010/main" val="3014105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009934" cy="400110"/>
            <a:chOff x="568442" y="319364"/>
            <a:chExt cx="4009934"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91241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Diagrm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14" name="圖片 13">
            <a:extLst>
              <a:ext uri="{FF2B5EF4-FFF2-40B4-BE49-F238E27FC236}">
                <a16:creationId xmlns:a16="http://schemas.microsoft.com/office/drawing/2014/main" id="{46A828CE-B480-4C09-8240-CEE5368B3EE9}"/>
              </a:ext>
            </a:extLst>
          </p:cNvPr>
          <p:cNvPicPr>
            <a:picLocks noChangeAspect="1"/>
          </p:cNvPicPr>
          <p:nvPr/>
        </p:nvPicPr>
        <p:blipFill>
          <a:blip r:embed="rId3"/>
          <a:stretch>
            <a:fillRect/>
          </a:stretch>
        </p:blipFill>
        <p:spPr>
          <a:xfrm>
            <a:off x="1261388" y="1302564"/>
            <a:ext cx="9669224" cy="3267531"/>
          </a:xfrm>
          <a:prstGeom prst="rect">
            <a:avLst/>
          </a:prstGeom>
        </p:spPr>
      </p:pic>
      <p:sp>
        <p:nvSpPr>
          <p:cNvPr id="3" name="矩形 2">
            <a:extLst>
              <a:ext uri="{FF2B5EF4-FFF2-40B4-BE49-F238E27FC236}">
                <a16:creationId xmlns:a16="http://schemas.microsoft.com/office/drawing/2014/main" id="{172FA744-8915-4BBD-8388-576CA16B4E4A}"/>
              </a:ext>
            </a:extLst>
          </p:cNvPr>
          <p:cNvSpPr/>
          <p:nvPr/>
        </p:nvSpPr>
        <p:spPr>
          <a:xfrm>
            <a:off x="1261388" y="1641513"/>
            <a:ext cx="9669224" cy="473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1970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there are eight BU modules in NTT_INTT</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9784763" cy="333168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RUs in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BTT_INTT, 7 stages (Stage 1-7) of RU are utilized, and the depth of MEM varies depending on the stage:</a:t>
            </a:r>
          </a:p>
          <a:p>
            <a:pPr lvl="1" algn="ct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Stage Depth = 2×((8−Stage Num)−1)</a:t>
            </a:r>
          </a:p>
          <a:p>
            <a:pPr lvl="1" algn="ct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Stage Depth=2×(Stage Num−1)</a:t>
            </a:r>
          </a:p>
        </p:txBody>
      </p:sp>
    </p:spTree>
    <p:extLst>
      <p:ext uri="{BB962C8B-B14F-4D97-AF65-F5344CB8AC3E}">
        <p14:creationId xmlns:p14="http://schemas.microsoft.com/office/powerpoint/2010/main" val="478780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pic>
        <p:nvPicPr>
          <p:cNvPr id="4" name="圖片 3">
            <a:extLst>
              <a:ext uri="{FF2B5EF4-FFF2-40B4-BE49-F238E27FC236}">
                <a16:creationId xmlns:a16="http://schemas.microsoft.com/office/drawing/2014/main" id="{14890484-F077-489C-9748-6A60629A8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418070169"/>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2007574394"/>
                  </p:ext>
                </p:extLst>
              </p:nvPr>
            </p:nvGraphicFramePr>
            <p:xfrm>
              <a:off x="568442" y="840643"/>
              <a:ext cx="11198384" cy="5815099"/>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2007574394"/>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pic>
        <p:nvPicPr>
          <p:cNvPr id="5" name="圖片 4">
            <a:extLst>
              <a:ext uri="{FF2B5EF4-FFF2-40B4-BE49-F238E27FC236}">
                <a16:creationId xmlns:a16="http://schemas.microsoft.com/office/drawing/2014/main" id="{D88434A4-669F-4A11-827E-F68D7624E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338" y="683300"/>
            <a:ext cx="10265323" cy="2091756"/>
          </a:xfrm>
          <a:prstGeom prst="rect">
            <a:avLst/>
          </a:prstGeom>
        </p:spPr>
      </p:pic>
      <p:pic>
        <p:nvPicPr>
          <p:cNvPr id="7" name="圖片 6">
            <a:extLst>
              <a:ext uri="{FF2B5EF4-FFF2-40B4-BE49-F238E27FC236}">
                <a16:creationId xmlns:a16="http://schemas.microsoft.com/office/drawing/2014/main" id="{B83527E7-039B-41AE-8B3D-B1842AD3F5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4256" y="2775056"/>
            <a:ext cx="8423485" cy="3999247"/>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FBE3F-216A-0C48-A6B5-06973623C0A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F4774C7-404F-E526-EF60-E5AEE6AB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2E959A1B-9FC1-97EF-424D-FA3123E874A8}"/>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0285965-D240-E519-DA81-619A1BBBA60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D989C3B-B7A0-9A9A-82C0-6DC1158F2D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4CB6A8F3-282B-74CF-669A-1F0DD9EDB8A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BAF551F-22B2-0DA3-A66D-C685ED61645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148DFD8-3B17-1FB5-20E1-6402375EDEF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BCE3D1AE-AB4B-6ED6-584E-8FE9D37B9A6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092C0B0-D968-6FD4-C2FE-A8A0335EE3EE}"/>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Tree>
    <p:extLst>
      <p:ext uri="{BB962C8B-B14F-4D97-AF65-F5344CB8AC3E}">
        <p14:creationId xmlns:p14="http://schemas.microsoft.com/office/powerpoint/2010/main" val="980875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297" y="736096"/>
            <a:ext cx="4850866" cy="323795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1FECEA-E5F5-F639-CE00-7D4B5BDE7411}"/>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1" t="7415" r="7935" b="19838"/>
          <a:stretch/>
        </p:blipFill>
        <p:spPr bwMode="auto">
          <a:xfrm>
            <a:off x="5269889" y="4305981"/>
            <a:ext cx="6812181" cy="170457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4A65AF7-EE5E-0EED-C856-128937ED9BF8}"/>
              </a:ext>
            </a:extLst>
          </p:cNvPr>
          <p:cNvSpPr txBox="1"/>
          <p:nvPr/>
        </p:nvSpPr>
        <p:spPr>
          <a:xfrm>
            <a:off x="903702" y="1068027"/>
            <a:ext cx="8446359" cy="1704569"/>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 interface is divided into three types:</a:t>
            </a: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AXI4-Lite</a:t>
            </a:r>
            <a:r>
              <a:rPr lang="zh-TW"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AXI4-Stream</a:t>
            </a:r>
          </a:p>
        </p:txBody>
      </p:sp>
      <p:sp>
        <p:nvSpPr>
          <p:cNvPr id="8" name="文字方塊 7">
            <a:extLst>
              <a:ext uri="{FF2B5EF4-FFF2-40B4-BE49-F238E27FC236}">
                <a16:creationId xmlns:a16="http://schemas.microsoft.com/office/drawing/2014/main" id="{3B73F5E4-9CD4-904B-1055-30949756E7A1}"/>
              </a:ext>
            </a:extLst>
          </p:cNvPr>
          <p:cNvSpPr txBox="1"/>
          <p:nvPr/>
        </p:nvSpPr>
        <p:spPr>
          <a:xfrm>
            <a:off x="903702" y="4085403"/>
            <a:ext cx="6104586" cy="1289071"/>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XILINX Application</a:t>
            </a:r>
            <a:endPar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Interconnect</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SmartConnect</a:t>
            </a:r>
            <a:endPar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842450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200703" cy="400110"/>
            <a:chOff x="568442" y="319364"/>
            <a:chExt cx="120070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10318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70" y="1814512"/>
            <a:ext cx="3810000" cy="322897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6E8BE8-A682-9C29-D3A1-6C7375CB29CB}"/>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graphicFrame>
        <p:nvGraphicFramePr>
          <p:cNvPr id="5" name="表格 4">
            <a:extLst>
              <a:ext uri="{FF2B5EF4-FFF2-40B4-BE49-F238E27FC236}">
                <a16:creationId xmlns:a16="http://schemas.microsoft.com/office/drawing/2014/main" id="{2E28DC87-5C87-2F9D-929B-0B1C5042BD08}"/>
              </a:ext>
            </a:extLst>
          </p:cNvPr>
          <p:cNvGraphicFramePr>
            <a:graphicFrameLocks noGrp="1"/>
          </p:cNvGraphicFramePr>
          <p:nvPr>
            <p:extLst>
              <p:ext uri="{D42A27DB-BD31-4B8C-83A1-F6EECF244321}">
                <p14:modId xmlns:p14="http://schemas.microsoft.com/office/powerpoint/2010/main" val="241340259"/>
              </p:ext>
            </p:extLst>
          </p:nvPr>
        </p:nvGraphicFramePr>
        <p:xfrm>
          <a:off x="5061554" y="1686806"/>
          <a:ext cx="6616390" cy="3484385"/>
        </p:xfrm>
        <a:graphic>
          <a:graphicData uri="http://schemas.openxmlformats.org/drawingml/2006/table">
            <a:tbl>
              <a:tblPr firstRow="1" bandRow="1">
                <a:tableStyleId>{5C22544A-7EE6-4342-B048-85BDC9FD1C3A}</a:tableStyleId>
              </a:tblPr>
              <a:tblGrid>
                <a:gridCol w="2006692">
                  <a:extLst>
                    <a:ext uri="{9D8B030D-6E8A-4147-A177-3AD203B41FA5}">
                      <a16:colId xmlns:a16="http://schemas.microsoft.com/office/drawing/2014/main" val="3145363978"/>
                    </a:ext>
                  </a:extLst>
                </a:gridCol>
                <a:gridCol w="1383000">
                  <a:extLst>
                    <a:ext uri="{9D8B030D-6E8A-4147-A177-3AD203B41FA5}">
                      <a16:colId xmlns:a16="http://schemas.microsoft.com/office/drawing/2014/main" val="3288777230"/>
                    </a:ext>
                  </a:extLst>
                </a:gridCol>
                <a:gridCol w="1613349">
                  <a:extLst>
                    <a:ext uri="{9D8B030D-6E8A-4147-A177-3AD203B41FA5}">
                      <a16:colId xmlns:a16="http://schemas.microsoft.com/office/drawing/2014/main" val="2851598383"/>
                    </a:ext>
                  </a:extLst>
                </a:gridCol>
                <a:gridCol w="1613349">
                  <a:extLst>
                    <a:ext uri="{9D8B030D-6E8A-4147-A177-3AD203B41FA5}">
                      <a16:colId xmlns:a16="http://schemas.microsoft.com/office/drawing/2014/main" val="3273911031"/>
                    </a:ext>
                  </a:extLst>
                </a:gridCol>
              </a:tblGrid>
              <a:tr h="800382">
                <a:tc>
                  <a:txBody>
                    <a:bodyPr/>
                    <a:lstStyle/>
                    <a:p>
                      <a:pPr algn="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p>
                    <a:p>
                      <a:pPr algn="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l"/>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Channel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2">
                        <a:lumMod val="20000"/>
                        <a:lumOff val="8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READY</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532285">
                <a:tc>
                  <a:txBody>
                    <a:bodyPr/>
                    <a:lstStyle/>
                    <a:p>
                      <a:pPr algn="ctr"/>
                      <a:r>
                        <a:rPr lang="en-US" altLang="zh-TW" sz="1600" b="1" i="0" dirty="0">
                          <a:solidFill>
                            <a:srgbClr val="262626"/>
                          </a:solidFill>
                          <a:effectLst/>
                          <a:latin typeface="-apple-system"/>
                        </a:rPr>
                        <a:t>Read Address (AR)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32285">
                <a:tc>
                  <a:txBody>
                    <a:bodyPr/>
                    <a:lstStyle/>
                    <a:p>
                      <a:pPr algn="ctr"/>
                      <a:r>
                        <a:rPr lang="en-US" altLang="zh-TW" sz="1600" b="1" i="0" dirty="0">
                          <a:solidFill>
                            <a:srgbClr val="262626"/>
                          </a:solidFill>
                          <a:effectLst/>
                          <a:latin typeface="-apple-system"/>
                        </a:rPr>
                        <a:t>Read Data (R)</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32285">
                <a:tc>
                  <a:txBody>
                    <a:bodyPr/>
                    <a:lstStyle/>
                    <a:p>
                      <a:pPr algn="ctr"/>
                      <a:r>
                        <a:rPr lang="en-US" altLang="zh-TW" sz="1600" b="1" i="0" dirty="0">
                          <a:solidFill>
                            <a:srgbClr val="262626"/>
                          </a:solidFill>
                          <a:effectLst/>
                          <a:latin typeface="-apple-system"/>
                        </a:rPr>
                        <a:t>Write Address</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(AW)</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32285">
                <a:tc>
                  <a:txBody>
                    <a:bodyPr/>
                    <a:lstStyle/>
                    <a:p>
                      <a:pPr algn="ctr"/>
                      <a:r>
                        <a:rPr lang="en-US" altLang="zh-TW" sz="1600" b="1" i="0" dirty="0">
                          <a:solidFill>
                            <a:srgbClr val="262626"/>
                          </a:solidFill>
                          <a:effectLst/>
                          <a:latin typeface="-apple-system"/>
                        </a:rPr>
                        <a:t>Write Data</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32285">
                <a:tc>
                  <a:txBody>
                    <a:bodyPr/>
                    <a:lstStyle/>
                    <a:p>
                      <a:pPr algn="ctr"/>
                      <a:r>
                        <a:rPr lang="en-US" altLang="zh-TW" sz="1600" b="1" i="0" dirty="0">
                          <a:solidFill>
                            <a:srgbClr val="262626"/>
                          </a:solidFill>
                          <a:effectLst/>
                          <a:latin typeface="-apple-system"/>
                        </a:rPr>
                        <a:t>Write Response (R)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bl>
          </a:graphicData>
        </a:graphic>
      </p:graphicFrame>
    </p:spTree>
    <p:extLst>
      <p:ext uri="{BB962C8B-B14F-4D97-AF65-F5344CB8AC3E}">
        <p14:creationId xmlns:p14="http://schemas.microsoft.com/office/powerpoint/2010/main" val="1658397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2939961" cy="400110"/>
            <a:chOff x="568442" y="319364"/>
            <a:chExt cx="2939961"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28424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Read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987"/>
          <a:stretch/>
        </p:blipFill>
        <p:spPr bwMode="auto">
          <a:xfrm>
            <a:off x="720896" y="3429000"/>
            <a:ext cx="7455096" cy="3020868"/>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6D599DFD-4AE6-EFD7-653F-0DF5A3C0C0B7}"/>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graphicFrame>
        <p:nvGraphicFramePr>
          <p:cNvPr id="3" name="表格 2">
            <a:extLst>
              <a:ext uri="{FF2B5EF4-FFF2-40B4-BE49-F238E27FC236}">
                <a16:creationId xmlns:a16="http://schemas.microsoft.com/office/drawing/2014/main" id="{41B6FA27-A9E1-9188-E84F-B9EE10CA4EFB}"/>
              </a:ext>
            </a:extLst>
          </p:cNvPr>
          <p:cNvGraphicFramePr>
            <a:graphicFrameLocks noGrp="1"/>
          </p:cNvGraphicFramePr>
          <p:nvPr>
            <p:extLst>
              <p:ext uri="{D42A27DB-BD31-4B8C-83A1-F6EECF244321}">
                <p14:modId xmlns:p14="http://schemas.microsoft.com/office/powerpoint/2010/main" val="2890727367"/>
              </p:ext>
            </p:extLst>
          </p:nvPr>
        </p:nvGraphicFramePr>
        <p:xfrm>
          <a:off x="720895" y="1039419"/>
          <a:ext cx="11063270"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288777230"/>
                    </a:ext>
                  </a:extLst>
                </a:gridCol>
                <a:gridCol w="1906378">
                  <a:extLst>
                    <a:ext uri="{9D8B030D-6E8A-4147-A177-3AD203B41FA5}">
                      <a16:colId xmlns:a16="http://schemas.microsoft.com/office/drawing/2014/main" val="2878280433"/>
                    </a:ext>
                  </a:extLst>
                </a:gridCol>
                <a:gridCol w="1208419">
                  <a:extLst>
                    <a:ext uri="{9D8B030D-6E8A-4147-A177-3AD203B41FA5}">
                      <a16:colId xmlns:a16="http://schemas.microsoft.com/office/drawing/2014/main" val="2828784379"/>
                    </a:ext>
                  </a:extLst>
                </a:gridCol>
                <a:gridCol w="1208419">
                  <a:extLst>
                    <a:ext uri="{9D8B030D-6E8A-4147-A177-3AD203B41FA5}">
                      <a16:colId xmlns:a16="http://schemas.microsoft.com/office/drawing/2014/main" val="1257066382"/>
                    </a:ext>
                  </a:extLst>
                </a:gridCol>
                <a:gridCol w="1208419">
                  <a:extLst>
                    <a:ext uri="{9D8B030D-6E8A-4147-A177-3AD203B41FA5}">
                      <a16:colId xmlns:a16="http://schemas.microsoft.com/office/drawing/2014/main" val="3738408043"/>
                    </a:ext>
                  </a:extLst>
                </a:gridCol>
                <a:gridCol w="1208419">
                  <a:extLst>
                    <a:ext uri="{9D8B030D-6E8A-4147-A177-3AD203B41FA5}">
                      <a16:colId xmlns:a16="http://schemas.microsoft.com/office/drawing/2014/main" val="1989793478"/>
                    </a:ext>
                  </a:extLst>
                </a:gridCol>
                <a:gridCol w="1208419">
                  <a:extLst>
                    <a:ext uri="{9D8B030D-6E8A-4147-A177-3AD203B41FA5}">
                      <a16:colId xmlns:a16="http://schemas.microsoft.com/office/drawing/2014/main" val="1134666152"/>
                    </a:ext>
                  </a:extLst>
                </a:gridCol>
                <a:gridCol w="1208419">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6138EBB9-C22D-58D2-AC1B-6CE0FB40DCC4}"/>
              </a:ext>
            </a:extLst>
          </p:cNvPr>
          <p:cNvGraphicFramePr>
            <a:graphicFrameLocks noGrp="1"/>
          </p:cNvGraphicFramePr>
          <p:nvPr>
            <p:extLst>
              <p:ext uri="{D42A27DB-BD31-4B8C-83A1-F6EECF244321}">
                <p14:modId xmlns:p14="http://schemas.microsoft.com/office/powerpoint/2010/main" val="708466152"/>
              </p:ext>
            </p:extLst>
          </p:nvPr>
        </p:nvGraphicFramePr>
        <p:xfrm>
          <a:off x="720897" y="2107514"/>
          <a:ext cx="11063266"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599975662"/>
                    </a:ext>
                  </a:extLst>
                </a:gridCol>
                <a:gridCol w="1906378">
                  <a:extLst>
                    <a:ext uri="{9D8B030D-6E8A-4147-A177-3AD203B41FA5}">
                      <a16:colId xmlns:a16="http://schemas.microsoft.com/office/drawing/2014/main" val="679752938"/>
                    </a:ext>
                  </a:extLst>
                </a:gridCol>
                <a:gridCol w="1450102">
                  <a:extLst>
                    <a:ext uri="{9D8B030D-6E8A-4147-A177-3AD203B41FA5}">
                      <a16:colId xmlns:a16="http://schemas.microsoft.com/office/drawing/2014/main" val="3157320697"/>
                    </a:ext>
                  </a:extLst>
                </a:gridCol>
                <a:gridCol w="1450102">
                  <a:extLst>
                    <a:ext uri="{9D8B030D-6E8A-4147-A177-3AD203B41FA5}">
                      <a16:colId xmlns:a16="http://schemas.microsoft.com/office/drawing/2014/main" val="1019396951"/>
                    </a:ext>
                  </a:extLst>
                </a:gridCol>
                <a:gridCol w="1450102">
                  <a:extLst>
                    <a:ext uri="{9D8B030D-6E8A-4147-A177-3AD203B41FA5}">
                      <a16:colId xmlns:a16="http://schemas.microsoft.com/office/drawing/2014/main" val="77622667"/>
                    </a:ext>
                  </a:extLst>
                </a:gridCol>
                <a:gridCol w="1450102">
                  <a:extLst>
                    <a:ext uri="{9D8B030D-6E8A-4147-A177-3AD203B41FA5}">
                      <a16:colId xmlns:a16="http://schemas.microsoft.com/office/drawing/2014/main" val="1574283379"/>
                    </a:ext>
                  </a:extLst>
                </a:gridCol>
                <a:gridCol w="1450102">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RRESP</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spTree>
    <p:extLst>
      <p:ext uri="{BB962C8B-B14F-4D97-AF65-F5344CB8AC3E}">
        <p14:creationId xmlns:p14="http://schemas.microsoft.com/office/powerpoint/2010/main" val="9788279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FEAF8-DD58-7AC8-21A6-EAEB85888B1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3F96EEE-B4BF-D54B-A2B5-DB904FCB1550}"/>
              </a:ext>
            </a:extLst>
          </p:cNvPr>
          <p:cNvGrpSpPr/>
          <p:nvPr/>
        </p:nvGrpSpPr>
        <p:grpSpPr>
          <a:xfrm>
            <a:off x="568443" y="319365"/>
            <a:ext cx="2984204" cy="400110"/>
            <a:chOff x="568442" y="319364"/>
            <a:chExt cx="2984204" cy="400111"/>
          </a:xfrm>
        </p:grpSpPr>
        <p:sp>
          <p:nvSpPr>
            <p:cNvPr id="55" name="文本框 23">
              <a:extLst>
                <a:ext uri="{FF2B5EF4-FFF2-40B4-BE49-F238E27FC236}">
                  <a16:creationId xmlns:a16="http://schemas.microsoft.com/office/drawing/2014/main" id="{0EB7EE89-C172-31E6-9B0E-36008B80D002}"/>
                </a:ext>
              </a:extLst>
            </p:cNvPr>
            <p:cNvSpPr txBox="1"/>
            <p:nvPr/>
          </p:nvSpPr>
          <p:spPr>
            <a:xfrm>
              <a:off x="665958" y="319364"/>
              <a:ext cx="28866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Write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C8232FC-63F1-5741-AF36-EC1A3ACBB2B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A4CB59B-025E-B62F-C4D8-54621143E460}"/>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graphicFrame>
        <p:nvGraphicFramePr>
          <p:cNvPr id="3" name="表格 2">
            <a:extLst>
              <a:ext uri="{FF2B5EF4-FFF2-40B4-BE49-F238E27FC236}">
                <a16:creationId xmlns:a16="http://schemas.microsoft.com/office/drawing/2014/main" id="{A683B13C-0A7F-596D-2773-BF2B21283D01}"/>
              </a:ext>
            </a:extLst>
          </p:cNvPr>
          <p:cNvGraphicFramePr>
            <a:graphicFrameLocks noGrp="1"/>
          </p:cNvGraphicFramePr>
          <p:nvPr>
            <p:extLst>
              <p:ext uri="{D42A27DB-BD31-4B8C-83A1-F6EECF244321}">
                <p14:modId xmlns:p14="http://schemas.microsoft.com/office/powerpoint/2010/main" val="165508398"/>
              </p:ext>
            </p:extLst>
          </p:nvPr>
        </p:nvGraphicFramePr>
        <p:xfrm>
          <a:off x="720896" y="1039419"/>
          <a:ext cx="11050396"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288777230"/>
                    </a:ext>
                  </a:extLst>
                </a:gridCol>
                <a:gridCol w="1904159">
                  <a:extLst>
                    <a:ext uri="{9D8B030D-6E8A-4147-A177-3AD203B41FA5}">
                      <a16:colId xmlns:a16="http://schemas.microsoft.com/office/drawing/2014/main" val="2878280433"/>
                    </a:ext>
                  </a:extLst>
                </a:gridCol>
                <a:gridCol w="1207013">
                  <a:extLst>
                    <a:ext uri="{9D8B030D-6E8A-4147-A177-3AD203B41FA5}">
                      <a16:colId xmlns:a16="http://schemas.microsoft.com/office/drawing/2014/main" val="2828784379"/>
                    </a:ext>
                  </a:extLst>
                </a:gridCol>
                <a:gridCol w="1207013">
                  <a:extLst>
                    <a:ext uri="{9D8B030D-6E8A-4147-A177-3AD203B41FA5}">
                      <a16:colId xmlns:a16="http://schemas.microsoft.com/office/drawing/2014/main" val="1257066382"/>
                    </a:ext>
                  </a:extLst>
                </a:gridCol>
                <a:gridCol w="1207013">
                  <a:extLst>
                    <a:ext uri="{9D8B030D-6E8A-4147-A177-3AD203B41FA5}">
                      <a16:colId xmlns:a16="http://schemas.microsoft.com/office/drawing/2014/main" val="3738408043"/>
                    </a:ext>
                  </a:extLst>
                </a:gridCol>
                <a:gridCol w="1207013">
                  <a:extLst>
                    <a:ext uri="{9D8B030D-6E8A-4147-A177-3AD203B41FA5}">
                      <a16:colId xmlns:a16="http://schemas.microsoft.com/office/drawing/2014/main" val="1989793478"/>
                    </a:ext>
                  </a:extLst>
                </a:gridCol>
                <a:gridCol w="1207013">
                  <a:extLst>
                    <a:ext uri="{9D8B030D-6E8A-4147-A177-3AD203B41FA5}">
                      <a16:colId xmlns:a16="http://schemas.microsoft.com/office/drawing/2014/main" val="1134666152"/>
                    </a:ext>
                  </a:extLst>
                </a:gridCol>
                <a:gridCol w="1207013">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A0C1E5A2-6E74-E29B-296A-228A85A8734A}"/>
              </a:ext>
            </a:extLst>
          </p:cNvPr>
          <p:cNvGraphicFramePr>
            <a:graphicFrameLocks noGrp="1"/>
          </p:cNvGraphicFramePr>
          <p:nvPr>
            <p:extLst>
              <p:ext uri="{D42A27DB-BD31-4B8C-83A1-F6EECF244321}">
                <p14:modId xmlns:p14="http://schemas.microsoft.com/office/powerpoint/2010/main" val="2397844831"/>
              </p:ext>
            </p:extLst>
          </p:nvPr>
        </p:nvGraphicFramePr>
        <p:xfrm>
          <a:off x="720898" y="2107514"/>
          <a:ext cx="11050393"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599975662"/>
                    </a:ext>
                  </a:extLst>
                </a:gridCol>
                <a:gridCol w="1904159">
                  <a:extLst>
                    <a:ext uri="{9D8B030D-6E8A-4147-A177-3AD203B41FA5}">
                      <a16:colId xmlns:a16="http://schemas.microsoft.com/office/drawing/2014/main" val="679752938"/>
                    </a:ext>
                  </a:extLst>
                </a:gridCol>
                <a:gridCol w="1448415">
                  <a:extLst>
                    <a:ext uri="{9D8B030D-6E8A-4147-A177-3AD203B41FA5}">
                      <a16:colId xmlns:a16="http://schemas.microsoft.com/office/drawing/2014/main" val="3157320697"/>
                    </a:ext>
                  </a:extLst>
                </a:gridCol>
                <a:gridCol w="1448415">
                  <a:extLst>
                    <a:ext uri="{9D8B030D-6E8A-4147-A177-3AD203B41FA5}">
                      <a16:colId xmlns:a16="http://schemas.microsoft.com/office/drawing/2014/main" val="1019396951"/>
                    </a:ext>
                  </a:extLst>
                </a:gridCol>
                <a:gridCol w="1448415">
                  <a:extLst>
                    <a:ext uri="{9D8B030D-6E8A-4147-A177-3AD203B41FA5}">
                      <a16:colId xmlns:a16="http://schemas.microsoft.com/office/drawing/2014/main" val="77622667"/>
                    </a:ext>
                  </a:extLst>
                </a:gridCol>
                <a:gridCol w="1448415">
                  <a:extLst>
                    <a:ext uri="{9D8B030D-6E8A-4147-A177-3AD203B41FA5}">
                      <a16:colId xmlns:a16="http://schemas.microsoft.com/office/drawing/2014/main" val="1574283379"/>
                    </a:ext>
                  </a:extLst>
                </a:gridCol>
                <a:gridCol w="1448415">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WSTRB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pic>
        <p:nvPicPr>
          <p:cNvPr id="4" name="Picture 2">
            <a:extLst>
              <a:ext uri="{FF2B5EF4-FFF2-40B4-BE49-F238E27FC236}">
                <a16:creationId xmlns:a16="http://schemas.microsoft.com/office/drawing/2014/main" id="{C3324285-DA53-5744-BFD7-D2460A436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20"/>
          <a:stretch/>
        </p:blipFill>
        <p:spPr bwMode="auto">
          <a:xfrm>
            <a:off x="568442" y="3033348"/>
            <a:ext cx="6540696" cy="3824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6A8F409-BCE6-D0BB-7279-C0B70BEE7412}"/>
              </a:ext>
            </a:extLst>
          </p:cNvPr>
          <p:cNvGraphicFramePr>
            <a:graphicFrameLocks noGrp="1"/>
          </p:cNvGraphicFramePr>
          <p:nvPr>
            <p:extLst>
              <p:ext uri="{D42A27DB-BD31-4B8C-83A1-F6EECF244321}">
                <p14:modId xmlns:p14="http://schemas.microsoft.com/office/powerpoint/2010/main" val="812380998"/>
              </p:ext>
            </p:extLst>
          </p:nvPr>
        </p:nvGraphicFramePr>
        <p:xfrm>
          <a:off x="7426045" y="3149723"/>
          <a:ext cx="4345246" cy="800382"/>
        </p:xfrm>
        <a:graphic>
          <a:graphicData uri="http://schemas.openxmlformats.org/drawingml/2006/table">
            <a:tbl>
              <a:tblPr firstRow="1" bandRow="1">
                <a:tableStyleId>{5C22544A-7EE6-4342-B048-85BDC9FD1C3A}</a:tableStyleId>
              </a:tblPr>
              <a:tblGrid>
                <a:gridCol w="2172623">
                  <a:extLst>
                    <a:ext uri="{9D8B030D-6E8A-4147-A177-3AD203B41FA5}">
                      <a16:colId xmlns:a16="http://schemas.microsoft.com/office/drawing/2014/main" val="2278717981"/>
                    </a:ext>
                  </a:extLst>
                </a:gridCol>
                <a:gridCol w="2172623">
                  <a:extLst>
                    <a:ext uri="{9D8B030D-6E8A-4147-A177-3AD203B41FA5}">
                      <a16:colId xmlns:a16="http://schemas.microsoft.com/office/drawing/2014/main" val="101739522"/>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Response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408192"/>
                  </a:ext>
                </a:extLst>
              </a:tr>
            </a:tbl>
          </a:graphicData>
        </a:graphic>
      </p:graphicFrame>
      <p:graphicFrame>
        <p:nvGraphicFramePr>
          <p:cNvPr id="7" name="表格 6">
            <a:extLst>
              <a:ext uri="{FF2B5EF4-FFF2-40B4-BE49-F238E27FC236}">
                <a16:creationId xmlns:a16="http://schemas.microsoft.com/office/drawing/2014/main" id="{C8459633-A024-491A-3B4B-FB04088BB3FA}"/>
              </a:ext>
            </a:extLst>
          </p:cNvPr>
          <p:cNvGraphicFramePr>
            <a:graphicFrameLocks noGrp="1"/>
          </p:cNvGraphicFramePr>
          <p:nvPr>
            <p:extLst>
              <p:ext uri="{D42A27DB-BD31-4B8C-83A1-F6EECF244321}">
                <p14:modId xmlns:p14="http://schemas.microsoft.com/office/powerpoint/2010/main" val="596467138"/>
              </p:ext>
            </p:extLst>
          </p:nvPr>
        </p:nvGraphicFramePr>
        <p:xfrm>
          <a:off x="7426046" y="3950105"/>
          <a:ext cx="4345245" cy="800382"/>
        </p:xfrm>
        <a:graphic>
          <a:graphicData uri="http://schemas.openxmlformats.org/drawingml/2006/table">
            <a:tbl>
              <a:tblPr firstRow="1" bandRow="1">
                <a:tableStyleId>{5C22544A-7EE6-4342-B048-85BDC9FD1C3A}</a:tableStyleId>
              </a:tblPr>
              <a:tblGrid>
                <a:gridCol w="1448415">
                  <a:extLst>
                    <a:ext uri="{9D8B030D-6E8A-4147-A177-3AD203B41FA5}">
                      <a16:colId xmlns:a16="http://schemas.microsoft.com/office/drawing/2014/main" val="1970536198"/>
                    </a:ext>
                  </a:extLst>
                </a:gridCol>
                <a:gridCol w="1448415">
                  <a:extLst>
                    <a:ext uri="{9D8B030D-6E8A-4147-A177-3AD203B41FA5}">
                      <a16:colId xmlns:a16="http://schemas.microsoft.com/office/drawing/2014/main" val="1723177031"/>
                    </a:ext>
                  </a:extLst>
                </a:gridCol>
                <a:gridCol w="1448415">
                  <a:extLst>
                    <a:ext uri="{9D8B030D-6E8A-4147-A177-3AD203B41FA5}">
                      <a16:colId xmlns:a16="http://schemas.microsoft.com/office/drawing/2014/main" val="2449203776"/>
                    </a:ext>
                  </a:extLst>
                </a:gridCol>
              </a:tblGrid>
              <a:tr h="800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BRESP</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952398"/>
                  </a:ext>
                </a:extLst>
              </a:tr>
            </a:tbl>
          </a:graphicData>
        </a:graphic>
      </p:graphicFrame>
    </p:spTree>
    <p:extLst>
      <p:ext uri="{BB962C8B-B14F-4D97-AF65-F5344CB8AC3E}">
        <p14:creationId xmlns:p14="http://schemas.microsoft.com/office/powerpoint/2010/main" val="94346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4F149-40CC-C820-D86B-69529E0B32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F0680A4-4424-B1DB-2514-76B91DA9BE67}"/>
              </a:ext>
            </a:extLst>
          </p:cNvPr>
          <p:cNvGrpSpPr/>
          <p:nvPr/>
        </p:nvGrpSpPr>
        <p:grpSpPr>
          <a:xfrm>
            <a:off x="568443" y="319365"/>
            <a:ext cx="1421918" cy="400110"/>
            <a:chOff x="568442" y="319364"/>
            <a:chExt cx="1421918" cy="400111"/>
          </a:xfrm>
        </p:grpSpPr>
        <p:sp>
          <p:nvSpPr>
            <p:cNvPr id="55" name="文本框 23">
              <a:extLst>
                <a:ext uri="{FF2B5EF4-FFF2-40B4-BE49-F238E27FC236}">
                  <a16:creationId xmlns:a16="http://schemas.microsoft.com/office/drawing/2014/main" id="{B3A38F45-3DAE-8203-66C4-B5A7B2511B09}"/>
                </a:ext>
              </a:extLst>
            </p:cNvPr>
            <p:cNvSpPr txBox="1"/>
            <p:nvPr/>
          </p:nvSpPr>
          <p:spPr>
            <a:xfrm>
              <a:off x="665958" y="319364"/>
              <a:ext cx="13244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Handshake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2F206D-CA0D-ACE1-58E5-AD56E37B02E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798C097-8376-03DF-07D3-21D8B9AAF131}"/>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grpSp>
        <p:nvGrpSpPr>
          <p:cNvPr id="16" name="群組 15">
            <a:extLst>
              <a:ext uri="{FF2B5EF4-FFF2-40B4-BE49-F238E27FC236}">
                <a16:creationId xmlns:a16="http://schemas.microsoft.com/office/drawing/2014/main" id="{84406420-485E-0E4E-9946-EEB4BA010315}"/>
              </a:ext>
            </a:extLst>
          </p:cNvPr>
          <p:cNvGrpSpPr/>
          <p:nvPr/>
        </p:nvGrpSpPr>
        <p:grpSpPr>
          <a:xfrm>
            <a:off x="713382" y="4541490"/>
            <a:ext cx="11360407" cy="1847464"/>
            <a:chOff x="800466" y="4410864"/>
            <a:chExt cx="11360407" cy="1847464"/>
          </a:xfrm>
        </p:grpSpPr>
        <p:pic>
          <p:nvPicPr>
            <p:cNvPr id="3" name="Picture 4">
              <a:extLst>
                <a:ext uri="{FF2B5EF4-FFF2-40B4-BE49-F238E27FC236}">
                  <a16:creationId xmlns:a16="http://schemas.microsoft.com/office/drawing/2014/main" id="{049A6C4B-D6C6-7E1C-73F5-3156CAB94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8" b="10875"/>
            <a:stretch/>
          </p:blipFill>
          <p:spPr bwMode="auto">
            <a:xfrm>
              <a:off x="800466" y="4458328"/>
              <a:ext cx="477050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58F3FA1F-7139-4A1B-FBD0-3B5E72991F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00" b="9234"/>
            <a:stretch/>
          </p:blipFill>
          <p:spPr bwMode="auto">
            <a:xfrm>
              <a:off x="5388796" y="4414915"/>
              <a:ext cx="338580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A22D26BD-C6BA-4164-9D6C-01DFD91875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59" b="9547"/>
            <a:stretch/>
          </p:blipFill>
          <p:spPr bwMode="auto">
            <a:xfrm>
              <a:off x="8713476" y="4410864"/>
              <a:ext cx="3447397" cy="180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0" name="表格 9">
            <a:extLst>
              <a:ext uri="{FF2B5EF4-FFF2-40B4-BE49-F238E27FC236}">
                <a16:creationId xmlns:a16="http://schemas.microsoft.com/office/drawing/2014/main" id="{EF20E271-B0AB-4B2F-E616-0CB9C6BBB462}"/>
              </a:ext>
            </a:extLst>
          </p:cNvPr>
          <p:cNvGraphicFramePr>
            <a:graphicFrameLocks noGrp="1"/>
          </p:cNvGraphicFramePr>
          <p:nvPr>
            <p:extLst>
              <p:ext uri="{D42A27DB-BD31-4B8C-83A1-F6EECF244321}">
                <p14:modId xmlns:p14="http://schemas.microsoft.com/office/powerpoint/2010/main" val="509116910"/>
              </p:ext>
            </p:extLst>
          </p:nvPr>
        </p:nvGraphicFramePr>
        <p:xfrm>
          <a:off x="748330" y="863381"/>
          <a:ext cx="7444506" cy="2863158"/>
        </p:xfrm>
        <a:graphic>
          <a:graphicData uri="http://schemas.openxmlformats.org/drawingml/2006/table">
            <a:tbl>
              <a:tblPr firstRow="1" bandRow="1">
                <a:tableStyleId>{5C22544A-7EE6-4342-B048-85BDC9FD1C3A}</a:tableStyleId>
              </a:tblPr>
              <a:tblGrid>
                <a:gridCol w="2233498">
                  <a:extLst>
                    <a:ext uri="{9D8B030D-6E8A-4147-A177-3AD203B41FA5}">
                      <a16:colId xmlns:a16="http://schemas.microsoft.com/office/drawing/2014/main" val="2146165581"/>
                    </a:ext>
                  </a:extLst>
                </a:gridCol>
                <a:gridCol w="2605504">
                  <a:extLst>
                    <a:ext uri="{9D8B030D-6E8A-4147-A177-3AD203B41FA5}">
                      <a16:colId xmlns:a16="http://schemas.microsoft.com/office/drawing/2014/main" val="2147858183"/>
                    </a:ext>
                  </a:extLst>
                </a:gridCol>
                <a:gridCol w="2605504">
                  <a:extLst>
                    <a:ext uri="{9D8B030D-6E8A-4147-A177-3AD203B41FA5}">
                      <a16:colId xmlns:a16="http://schemas.microsoft.com/office/drawing/2014/main" val="3296051689"/>
                    </a:ext>
                  </a:extLst>
                </a:gridCol>
              </a:tblGrid>
              <a:tr h="661973">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Transaction channel </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Handshake pair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938082294"/>
                  </a:ext>
                </a:extLst>
              </a:tr>
              <a:tr h="440237">
                <a:tc>
                  <a:txBody>
                    <a:bodyPr/>
                    <a:lstStyle/>
                    <a:p>
                      <a:pPr algn="ctr"/>
                      <a:r>
                        <a:rPr lang="en-US" altLang="zh-TW" sz="1600" baseline="0" dirty="0">
                          <a:latin typeface="Times New Roman" panose="02020603050405020304" pitchFamily="18" charset="0"/>
                        </a:rPr>
                        <a:t>Write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440237">
                <a:tc>
                  <a:txBody>
                    <a:bodyPr/>
                    <a:lstStyle/>
                    <a:p>
                      <a:pPr algn="ctr"/>
                      <a:r>
                        <a:rPr lang="en-US" altLang="zh-TW" sz="1600" baseline="0" dirty="0">
                          <a:latin typeface="Times New Roman" panose="02020603050405020304" pitchFamily="18" charset="0"/>
                        </a:rPr>
                        <a:t>Write data channel</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WVALID</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WREADY</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r h="440237">
                <a:tc>
                  <a:txBody>
                    <a:bodyPr/>
                    <a:lstStyle/>
                    <a:p>
                      <a:pPr algn="ctr"/>
                      <a:r>
                        <a:rPr lang="en-US" altLang="zh-TW" sz="1600" baseline="0" dirty="0">
                          <a:latin typeface="Times New Roman" panose="02020603050405020304" pitchFamily="18" charset="0"/>
                        </a:rPr>
                        <a:t>Write response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7214996"/>
                  </a:ext>
                </a:extLst>
              </a:tr>
              <a:tr h="440237">
                <a:tc>
                  <a:txBody>
                    <a:bodyPr/>
                    <a:lstStyle/>
                    <a:p>
                      <a:pPr algn="ctr"/>
                      <a:r>
                        <a:rPr lang="en-US" altLang="zh-TW" sz="1600" baseline="0" dirty="0">
                          <a:latin typeface="Times New Roman" panose="02020603050405020304" pitchFamily="18" charset="0"/>
                        </a:rPr>
                        <a:t>Read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7586328"/>
                  </a:ext>
                </a:extLst>
              </a:tr>
              <a:tr h="440237">
                <a:tc>
                  <a:txBody>
                    <a:bodyPr/>
                    <a:lstStyle/>
                    <a:p>
                      <a:pPr algn="ctr"/>
                      <a:r>
                        <a:rPr lang="en-US" altLang="zh-TW" sz="1600" baseline="0" dirty="0">
                          <a:latin typeface="Times New Roman" panose="02020603050405020304" pitchFamily="18" charset="0"/>
                        </a:rPr>
                        <a:t>Read data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016252"/>
                  </a:ext>
                </a:extLst>
              </a:tr>
            </a:tbl>
          </a:graphicData>
        </a:graphic>
      </p:graphicFrame>
      <p:graphicFrame>
        <p:nvGraphicFramePr>
          <p:cNvPr id="15" name="表格 14">
            <a:extLst>
              <a:ext uri="{FF2B5EF4-FFF2-40B4-BE49-F238E27FC236}">
                <a16:creationId xmlns:a16="http://schemas.microsoft.com/office/drawing/2014/main" id="{D0EA1FEE-6A29-AFFC-CF1B-1FCA5889866D}"/>
              </a:ext>
            </a:extLst>
          </p:cNvPr>
          <p:cNvGraphicFramePr>
            <a:graphicFrameLocks noGrp="1"/>
          </p:cNvGraphicFramePr>
          <p:nvPr>
            <p:extLst>
              <p:ext uri="{D42A27DB-BD31-4B8C-83A1-F6EECF244321}">
                <p14:modId xmlns:p14="http://schemas.microsoft.com/office/powerpoint/2010/main" val="4213793271"/>
              </p:ext>
            </p:extLst>
          </p:nvPr>
        </p:nvGraphicFramePr>
        <p:xfrm>
          <a:off x="733816" y="4202218"/>
          <a:ext cx="11269010" cy="2259304"/>
        </p:xfrm>
        <a:graphic>
          <a:graphicData uri="http://schemas.openxmlformats.org/drawingml/2006/table">
            <a:tbl>
              <a:tblPr firstRow="1" bandRow="1">
                <a:tableStyleId>{5C22544A-7EE6-4342-B048-85BDC9FD1C3A}</a:tableStyleId>
              </a:tblPr>
              <a:tblGrid>
                <a:gridCol w="1112765">
                  <a:extLst>
                    <a:ext uri="{9D8B030D-6E8A-4147-A177-3AD203B41FA5}">
                      <a16:colId xmlns:a16="http://schemas.microsoft.com/office/drawing/2014/main" val="3376448866"/>
                    </a:ext>
                  </a:extLst>
                </a:gridCol>
                <a:gridCol w="3385415">
                  <a:extLst>
                    <a:ext uri="{9D8B030D-6E8A-4147-A177-3AD203B41FA5}">
                      <a16:colId xmlns:a16="http://schemas.microsoft.com/office/drawing/2014/main" val="2146165581"/>
                    </a:ext>
                  </a:extLst>
                </a:gridCol>
                <a:gridCol w="3385415">
                  <a:extLst>
                    <a:ext uri="{9D8B030D-6E8A-4147-A177-3AD203B41FA5}">
                      <a16:colId xmlns:a16="http://schemas.microsoft.com/office/drawing/2014/main" val="2147858183"/>
                    </a:ext>
                  </a:extLst>
                </a:gridCol>
                <a:gridCol w="3385415">
                  <a:extLst>
                    <a:ext uri="{9D8B030D-6E8A-4147-A177-3AD203B41FA5}">
                      <a16:colId xmlns:a16="http://schemas.microsoft.com/office/drawing/2014/main" val="3296051689"/>
                    </a:ext>
                  </a:extLst>
                </a:gridCol>
              </a:tblGrid>
              <a:tr h="451861">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3</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1807443">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bl>
          </a:graphicData>
        </a:graphic>
      </p:graphicFrame>
    </p:spTree>
    <p:extLst>
      <p:ext uri="{BB962C8B-B14F-4D97-AF65-F5344CB8AC3E}">
        <p14:creationId xmlns:p14="http://schemas.microsoft.com/office/powerpoint/2010/main" val="40759788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550158" cy="400110"/>
            <a:chOff x="568442" y="319364"/>
            <a:chExt cx="155015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45264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Dependence</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050" name="Picture 2">
            <a:extLst>
              <a:ext uri="{FF2B5EF4-FFF2-40B4-BE49-F238E27FC236}">
                <a16:creationId xmlns:a16="http://schemas.microsoft.com/office/drawing/2014/main" id="{CA9F7950-CEA3-C694-3B51-273D6949C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88" b="19272"/>
          <a:stretch/>
        </p:blipFill>
        <p:spPr bwMode="auto">
          <a:xfrm>
            <a:off x="1046769" y="4662452"/>
            <a:ext cx="4228469" cy="15344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8E5582-645F-70B7-F60C-32B82A59CE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794"/>
          <a:stretch/>
        </p:blipFill>
        <p:spPr bwMode="auto">
          <a:xfrm>
            <a:off x="5817168" y="4113823"/>
            <a:ext cx="5991225" cy="2038680"/>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7" y="949475"/>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Write responses must occur after the completion of the last write data of the corresponding transfer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Read data must be generated after receiving the read address signal</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Handshakes between channels must satisfy the handshake dependencies between channels</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sender's VALID signal cannot rely on the READY signal to be set</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receiver's READY signal can be set after detecting the VALID signal is set</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6034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01C9405-1E3B-697F-F178-F6E74F37D2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9000DC6-B0B8-8234-1FEA-5973EB504D94}"/>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6842713F-CA5B-5225-4E5C-96511645A73D}"/>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09FF5F89-1A3C-7939-002F-89232BE066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C6FBAF2C-B27F-1110-CEFF-5A76AD8CBA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 t="1090"/>
          <a:stretch/>
        </p:blipFill>
        <p:spPr bwMode="auto">
          <a:xfrm>
            <a:off x="287079" y="1414130"/>
            <a:ext cx="5908598" cy="4419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D3E777-0107-F05B-72A2-42A47A270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677" y="1351021"/>
            <a:ext cx="5853153" cy="438986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FAD05405-DF5D-4BFE-B823-303462047A83}"/>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spTree>
    <p:extLst>
      <p:ext uri="{BB962C8B-B14F-4D97-AF65-F5344CB8AC3E}">
        <p14:creationId xmlns:p14="http://schemas.microsoft.com/office/powerpoint/2010/main" val="31898614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0AA7AA6-FCDF-B809-5317-CDB5FD203A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C1CBF59-B1F8-DEF2-8BD4-B10AD27B34D0}"/>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2155F152-DEC8-DBE9-2EF0-2C4E4B79A510}"/>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68658317-6A6C-7D5C-EF1D-35981D909C0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8" name="Picture 6">
            <a:extLst>
              <a:ext uri="{FF2B5EF4-FFF2-40B4-BE49-F238E27FC236}">
                <a16:creationId xmlns:a16="http://schemas.microsoft.com/office/drawing/2014/main" id="{7AB3B403-5C1D-0605-1669-B82B585885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38" b="4676"/>
          <a:stretch/>
        </p:blipFill>
        <p:spPr bwMode="auto">
          <a:xfrm>
            <a:off x="720898" y="845762"/>
            <a:ext cx="4371975" cy="44154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2CE660-8081-3F51-69C3-B3A2A01C29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81" b="8151"/>
          <a:stretch/>
        </p:blipFill>
        <p:spPr bwMode="auto">
          <a:xfrm>
            <a:off x="5875457" y="845762"/>
            <a:ext cx="3914775" cy="2485307"/>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86E448D4-5919-202E-F3D5-3AF7A3DBFF41}"/>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spTree>
    <p:extLst>
      <p:ext uri="{BB962C8B-B14F-4D97-AF65-F5344CB8AC3E}">
        <p14:creationId xmlns:p14="http://schemas.microsoft.com/office/powerpoint/2010/main" val="482111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pic>
        <p:nvPicPr>
          <p:cNvPr id="5" name="圖片 4">
            <a:extLst>
              <a:ext uri="{FF2B5EF4-FFF2-40B4-BE49-F238E27FC236}">
                <a16:creationId xmlns:a16="http://schemas.microsoft.com/office/drawing/2014/main" id="{77B3F4F3-4822-44F8-AC3A-E2EBE0B18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81</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pic>
        <p:nvPicPr>
          <p:cNvPr id="6" name="圖片 5">
            <a:extLst>
              <a:ext uri="{FF2B5EF4-FFF2-40B4-BE49-F238E27FC236}">
                <a16:creationId xmlns:a16="http://schemas.microsoft.com/office/drawing/2014/main" id="{0672A98E-DF56-4F88-BE74-7B56A62F3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6583"/>
            <a:ext cx="10800000" cy="4925568"/>
          </a:xfrm>
          <a:prstGeom prst="rect">
            <a:avLst/>
          </a:prstGeom>
        </p:spPr>
      </p:pic>
    </p:spTree>
    <p:extLst>
      <p:ext uri="{BB962C8B-B14F-4D97-AF65-F5344CB8AC3E}">
        <p14:creationId xmlns:p14="http://schemas.microsoft.com/office/powerpoint/2010/main" val="787927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86</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B68F2A3-9E3C-4A86-8E72-46C990E45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87</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88</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89</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90</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804594"/>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91</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92</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93</a:t>
            </a:fld>
            <a:endParaRPr lang="zh-CN" altLang="en-US" dirty="0"/>
          </a:p>
        </p:txBody>
      </p:sp>
      <p:pic>
        <p:nvPicPr>
          <p:cNvPr id="5" name="圖片 4">
            <a:extLst>
              <a:ext uri="{FF2B5EF4-FFF2-40B4-BE49-F238E27FC236}">
                <a16:creationId xmlns:a16="http://schemas.microsoft.com/office/drawing/2014/main" id="{4358B9D5-E2A2-4B93-B57E-E855C27D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851295"/>
            <a:ext cx="10080000" cy="5687340"/>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94</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95</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96</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E88904-1E76-1CD6-22DC-07E68B5DACB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D697D55-F824-A66D-FFA1-249B6074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7F46F87-0DC9-AC92-0C48-E743160B0109}"/>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MACC</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5F1C13B-75C3-C595-91A0-5DE0943CC9A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9CB4F692-F05E-7664-622F-B81C1E39CA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52ED1C7-EA46-F185-124C-9B5CCABDF85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2866ED-4C6A-A6E6-4ACD-47356326503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B3A0D80-A78D-D97C-7C80-915F3F2D3094}"/>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32032EA1-A002-CCF9-C75D-A90C012ADFC4}"/>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40B045A9-6D9C-60DB-0AC5-AC8F954A9CCF}"/>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Tree>
    <p:extLst>
      <p:ext uri="{BB962C8B-B14F-4D97-AF65-F5344CB8AC3E}">
        <p14:creationId xmlns:p14="http://schemas.microsoft.com/office/powerpoint/2010/main" val="5744940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AFCE5C-1B03-F896-419A-63501EDFF85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3389F2-9C5E-A03D-A1C5-DE3C1370ABBC}"/>
              </a:ext>
            </a:extLst>
          </p:cNvPr>
          <p:cNvGrpSpPr/>
          <p:nvPr/>
        </p:nvGrpSpPr>
        <p:grpSpPr>
          <a:xfrm>
            <a:off x="568443" y="319365"/>
            <a:ext cx="3489791" cy="400110"/>
            <a:chOff x="568442" y="319364"/>
            <a:chExt cx="3489791" cy="400111"/>
          </a:xfrm>
        </p:grpSpPr>
        <p:sp>
          <p:nvSpPr>
            <p:cNvPr id="55" name="文本框 23">
              <a:extLst>
                <a:ext uri="{FF2B5EF4-FFF2-40B4-BE49-F238E27FC236}">
                  <a16:creationId xmlns:a16="http://schemas.microsoft.com/office/drawing/2014/main" id="{16471840-B855-03FA-EE9C-2B6C7D43EF08}"/>
                </a:ext>
              </a:extLst>
            </p:cNvPr>
            <p:cNvSpPr txBox="1"/>
            <p:nvPr/>
          </p:nvSpPr>
          <p:spPr>
            <a:xfrm>
              <a:off x="665958" y="319364"/>
              <a:ext cx="339227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MACC (Multiply-Accumulate)</a:t>
              </a:r>
            </a:p>
          </p:txBody>
        </p:sp>
        <p:sp>
          <p:nvSpPr>
            <p:cNvPr id="56" name="等腰三角形 55">
              <a:extLst>
                <a:ext uri="{FF2B5EF4-FFF2-40B4-BE49-F238E27FC236}">
                  <a16:creationId xmlns:a16="http://schemas.microsoft.com/office/drawing/2014/main" id="{E30A6CC6-492B-4995-0B03-F88746B257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AB7C64-8736-779A-24B6-2ECFB1FAD06E}"/>
              </a:ext>
            </a:extLst>
          </p:cNvPr>
          <p:cNvSpPr>
            <a:spLocks noGrp="1"/>
          </p:cNvSpPr>
          <p:nvPr>
            <p:ph type="sldNum" sz="quarter" idx="12"/>
          </p:nvPr>
        </p:nvSpPr>
        <p:spPr/>
        <p:txBody>
          <a:bodyPr/>
          <a:lstStyle/>
          <a:p>
            <a:fld id="{565CE74E-AB26-4998-AD42-012C4C1AD076}" type="slidenum">
              <a:rPr lang="zh-CN" altLang="en-US" smtClean="0"/>
              <a:t>98</a:t>
            </a:fld>
            <a:endParaRPr lang="zh-CN" altLang="en-US" dirty="0"/>
          </a:p>
        </p:txBody>
      </p:sp>
      <p:sp>
        <p:nvSpPr>
          <p:cNvPr id="8" name="文字方塊 7">
            <a:extLst>
              <a:ext uri="{FF2B5EF4-FFF2-40B4-BE49-F238E27FC236}">
                <a16:creationId xmlns:a16="http://schemas.microsoft.com/office/drawing/2014/main" id="{9245A0B4-CE54-B642-5358-E244DE1D9BC3}"/>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8356694-A3C8-76A7-92AA-38D3835BE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14015693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EB9F71-DFDB-D72C-DC6B-4321F78E3A9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8E4EA21-F365-51D8-F924-D8EF445C61CD}"/>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E4A43588-C74D-6166-BF58-50553756613C}"/>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38C7A484-1E9A-2478-C54A-15D19B64FC6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43EBC09-43A4-02C5-D092-4132F9E98AE0}"/>
              </a:ext>
            </a:extLst>
          </p:cNvPr>
          <p:cNvSpPr>
            <a:spLocks noGrp="1"/>
          </p:cNvSpPr>
          <p:nvPr>
            <p:ph type="sldNum" sz="quarter" idx="12"/>
          </p:nvPr>
        </p:nvSpPr>
        <p:spPr/>
        <p:txBody>
          <a:bodyPr/>
          <a:lstStyle/>
          <a:p>
            <a:fld id="{565CE74E-AB26-4998-AD42-012C4C1AD076}" type="slidenum">
              <a:rPr lang="zh-CN" altLang="en-US" smtClean="0"/>
              <a:t>99</a:t>
            </a:fld>
            <a:endParaRPr lang="zh-CN" altLang="en-US" dirty="0"/>
          </a:p>
        </p:txBody>
      </p:sp>
      <p:pic>
        <p:nvPicPr>
          <p:cNvPr id="5" name="圖片 4">
            <a:extLst>
              <a:ext uri="{FF2B5EF4-FFF2-40B4-BE49-F238E27FC236}">
                <a16:creationId xmlns:a16="http://schemas.microsoft.com/office/drawing/2014/main" id="{B132ACA9-9D04-D595-9A19-11A2B6A56E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5711465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26221</TotalTime>
  <Words>15798</Words>
  <Application>Microsoft Office PowerPoint</Application>
  <PresentationFormat>寬螢幕</PresentationFormat>
  <Paragraphs>6573</Paragraphs>
  <Slides>112</Slides>
  <Notes>112</Notes>
  <HiddenSlides>12</HiddenSlides>
  <MMClips>0</MMClips>
  <ScaleCrop>false</ScaleCrop>
  <HeadingPairs>
    <vt:vector size="8" baseType="variant">
      <vt:variant>
        <vt:lpstr>使用字型</vt:lpstr>
      </vt:variant>
      <vt:variant>
        <vt:i4>14</vt:i4>
      </vt:variant>
      <vt:variant>
        <vt:lpstr>佈景主題</vt:lpstr>
      </vt:variant>
      <vt:variant>
        <vt:i4>1</vt:i4>
      </vt:variant>
      <vt:variant>
        <vt:lpstr>內嵌 OLE 伺服程式</vt:lpstr>
      </vt:variant>
      <vt:variant>
        <vt:i4>1</vt:i4>
      </vt:variant>
      <vt:variant>
        <vt:lpstr>投影片標題</vt:lpstr>
      </vt:variant>
      <vt:variant>
        <vt:i4>112</vt:i4>
      </vt:variant>
    </vt:vector>
  </HeadingPairs>
  <TitlesOfParts>
    <vt:vector size="128" baseType="lpstr">
      <vt:lpstr>-apple-system</vt:lpstr>
      <vt:lpstr>Microsoft YaHei</vt:lpstr>
      <vt:lpstr>Microsoft YaHei</vt:lpstr>
      <vt:lpstr>Roboto</vt:lpstr>
      <vt:lpstr>宋体</vt:lpstr>
      <vt:lpstr>汉仪丫丫体简</vt:lpstr>
      <vt:lpstr>微軟正黑體</vt:lpstr>
      <vt:lpstr>新細明體</vt:lpstr>
      <vt:lpstr>Arial</vt:lpstr>
      <vt:lpstr>Calibri</vt:lpstr>
      <vt:lpstr>Cambria Math</vt:lpstr>
      <vt:lpstr>Segoe UI</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USER</cp:lastModifiedBy>
  <cp:revision>331</cp:revision>
  <dcterms:created xsi:type="dcterms:W3CDTF">2015-05-05T08:02:14Z</dcterms:created>
  <dcterms:modified xsi:type="dcterms:W3CDTF">2025-03-16T18:01:05Z</dcterms:modified>
</cp:coreProperties>
</file>